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84" r:id="rId3"/>
    <p:sldId id="257" r:id="rId4"/>
    <p:sldId id="258" r:id="rId5"/>
    <p:sldId id="282" r:id="rId6"/>
    <p:sldId id="259" r:id="rId7"/>
    <p:sldId id="260" r:id="rId8"/>
    <p:sldId id="261" r:id="rId9"/>
    <p:sldId id="262" r:id="rId10"/>
    <p:sldId id="263" r:id="rId11"/>
    <p:sldId id="264" r:id="rId12"/>
    <p:sldId id="265" r:id="rId13"/>
    <p:sldId id="266" r:id="rId14"/>
    <p:sldId id="267" r:id="rId15"/>
    <p:sldId id="268" r:id="rId16"/>
    <p:sldId id="283" r:id="rId17"/>
    <p:sldId id="269" r:id="rId18"/>
    <p:sldId id="270" r:id="rId19"/>
    <p:sldId id="285" r:id="rId20"/>
    <p:sldId id="271" r:id="rId21"/>
    <p:sldId id="272" r:id="rId22"/>
    <p:sldId id="273" r:id="rId23"/>
    <p:sldId id="274" r:id="rId24"/>
    <p:sldId id="275" r:id="rId25"/>
    <p:sldId id="276" r:id="rId26"/>
    <p:sldId id="277" r:id="rId27"/>
    <p:sldId id="278" r:id="rId28"/>
  </p:sldIdLst>
  <p:sldSz cx="9144000" cy="6858000" type="screen4x3"/>
  <p:notesSz cx="6858000" cy="9144000"/>
  <p:embeddedFontLst>
    <p:embeddedFont>
      <p:font typeface="Comic Sans MS" panose="030F0702030302020204" pitchFamily="66" charset="0"/>
      <p:regular r:id="rId30"/>
      <p:bold r:id="rId31"/>
      <p:italic r:id="rId32"/>
      <p:boldItalic r:id="rId33"/>
    </p:embeddedFont>
    <p:embeddedFont>
      <p:font typeface="Open Sans" panose="02020500000000000000" charset="0"/>
      <p:regular r:id="rId34"/>
      <p:bold r:id="rId35"/>
      <p:italic r:id="rId36"/>
      <p:boldItalic r:id="rId37"/>
    </p:embeddedFont>
    <p:embeddedFont>
      <p:font typeface="PT Sans Narrow" panose="02020500000000000000" charset="0"/>
      <p:regular r:id="rId38"/>
      <p:bold r:id="rId39"/>
    </p:embeddedFont>
    <p:embeddedFont>
      <p:font typeface="Tahoma" panose="020B0604030504040204" pitchFamily="34" charset="0"/>
      <p:regular r:id="rId40"/>
      <p:bold r:id="rId41"/>
    </p:embeddedFont>
    <p:embeddedFont>
      <p:font typeface="微軟正黑體" panose="020B0604030504040204" pitchFamily="34" charset="-12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14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936190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4235849"/>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421100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362700"/>
            <a:ext cx="7136667" cy="2032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5292133"/>
            <a:ext cx="7136667" cy="2032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2335685"/>
            <a:ext cx="7136700" cy="13632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3800052"/>
            <a:ext cx="48705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6727600"/>
            <a:ext cx="9144000" cy="130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739800"/>
            <a:ext cx="8520600" cy="20512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3994200"/>
            <a:ext cx="8520600" cy="1428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p>
        </p:txBody>
      </p:sp>
      <p:sp>
        <p:nvSpPr>
          <p:cNvPr id="5" name="頁尾版面配置區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p>
        </p:txBody>
      </p:sp>
      <p:sp>
        <p:nvSpPr>
          <p:cNvPr id="6" name="投影片編號版面配置區 5"/>
          <p:cNvSpPr>
            <a:spLocks noGrp="1"/>
          </p:cNvSpPr>
          <p:nvPr>
            <p:ph type="sldNum" sz="quarter" idx="12"/>
          </p:nvPr>
        </p:nvSpPr>
        <p:spPr/>
        <p:txBody>
          <a:bodyPr/>
          <a:lstStyle>
            <a:lvl1pPr>
              <a:defRPr/>
            </a:lvl1pPr>
          </a:lstStyle>
          <a:p>
            <a:fld id="{D359B70F-31AD-4CA3-979D-2390ECC85B2E}" type="slidenum">
              <a:rPr lang="en-GB" altLang="en-US"/>
              <a:pPr/>
              <a:t>‹#›</a:t>
            </a:fld>
            <a:endParaRPr lang="en-GB" altLang="en-US"/>
          </a:p>
        </p:txBody>
      </p:sp>
    </p:spTree>
    <p:extLst>
      <p:ext uri="{BB962C8B-B14F-4D97-AF65-F5344CB8AC3E}">
        <p14:creationId xmlns:p14="http://schemas.microsoft.com/office/powerpoint/2010/main" val="413229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a:lvl3pPr>
            <a:lvl4pPr marL="1600200" marR="0" indent="-228600" algn="l" defTabSz="914400" rtl="0" eaLnBrk="1" fontAlgn="base" latinLnBrk="0" hangingPunct="1">
              <a:lnSpc>
                <a:spcPct val="100000"/>
              </a:lnSpc>
              <a:spcBef>
                <a:spcPct val="20000"/>
              </a:spcBef>
              <a:spcAft>
                <a:spcPct val="0"/>
              </a:spcAft>
              <a:buClrTx/>
              <a:buSzTx/>
              <a:buFontTx/>
              <a:buChar char="–"/>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TW" altLang="en-US" sz="3200" b="0" i="0" u="none" strike="noStrike" kern="0" cap="none" spc="0" normalizeH="0" baseline="0" noProof="0">
                <a:ln>
                  <a:noFill/>
                </a:ln>
                <a:solidFill>
                  <a:srgbClr val="000000"/>
                </a:solidFill>
                <a:effectLst/>
                <a:uLnTx/>
                <a:uFillTx/>
                <a:latin typeface="Times New Roman"/>
                <a:ea typeface="+mn-ea"/>
                <a:cs typeface="+mn-cs"/>
              </a:rPr>
              <a:t>按一下以編輯母片文字樣式</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zh-TW" altLang="en-US" sz="2800" b="0" i="0" u="none" strike="noStrike" kern="0" cap="none" spc="0" normalizeH="0" baseline="0" noProof="0">
                <a:ln>
                  <a:noFill/>
                </a:ln>
                <a:solidFill>
                  <a:srgbClr val="000000"/>
                </a:solidFill>
                <a:effectLst/>
                <a:uLnTx/>
                <a:uFillTx/>
                <a:latin typeface="Times New Roman"/>
              </a:rPr>
              <a:t>第二層</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zh-TW" altLang="en-US" sz="2400" b="0" i="0" u="none" strike="noStrike" kern="0" cap="none" spc="0" normalizeH="0" baseline="0" noProof="0">
                <a:ln>
                  <a:noFill/>
                </a:ln>
                <a:solidFill>
                  <a:srgbClr val="000000"/>
                </a:solidFill>
                <a:effectLst/>
                <a:uLnTx/>
                <a:uFillTx/>
                <a:latin typeface="Times New Roman"/>
              </a:rPr>
              <a:t>第三層</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zh-TW" altLang="en-US" sz="2000" b="0" i="0" u="none" strike="noStrike" kern="0" cap="none" spc="0" normalizeH="0" baseline="0" noProof="0">
                <a:ln>
                  <a:noFill/>
                </a:ln>
                <a:solidFill>
                  <a:srgbClr val="000000"/>
                </a:solidFill>
                <a:effectLst/>
                <a:uLnTx/>
                <a:uFillTx/>
                <a:latin typeface="Times New Roman"/>
              </a:rPr>
              <a:t>第四層</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zh-TW" altLang="en-US" sz="2000" b="0" i="0" u="none" strike="noStrike" kern="0" cap="none" spc="0" normalizeH="0" baseline="0" noProof="0">
                <a:ln>
                  <a:noFill/>
                </a:ln>
                <a:solidFill>
                  <a:srgbClr val="000000"/>
                </a:solidFill>
                <a:effectLst/>
                <a:uLnTx/>
                <a:uFillTx/>
                <a:latin typeface="Times New Roman"/>
              </a:rPr>
              <a:t>第五層</a:t>
            </a:r>
            <a:endParaRPr kumimoji="0" lang="en-US" sz="2000" b="0" i="0" u="none" strike="noStrike" kern="0" cap="none" spc="0" normalizeH="0" baseline="0" noProof="0">
              <a:ln>
                <a:noFill/>
              </a:ln>
              <a:solidFill>
                <a:srgbClr val="000000"/>
              </a:solidFill>
              <a:effectLst/>
              <a:uLnTx/>
              <a:uFillTx/>
              <a:latin typeface="Times New Roman"/>
            </a:endParaRPr>
          </a:p>
        </p:txBody>
      </p:sp>
      <p:sp>
        <p:nvSpPr>
          <p:cNvPr id="4" name="日期版面配置區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p>
        </p:txBody>
      </p:sp>
      <p:sp>
        <p:nvSpPr>
          <p:cNvPr id="5" name="頁尾版面配置區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p>
        </p:txBody>
      </p:sp>
      <p:sp>
        <p:nvSpPr>
          <p:cNvPr id="6" name="投影片編號版面配置區 5"/>
          <p:cNvSpPr>
            <a:spLocks noGrp="1"/>
          </p:cNvSpPr>
          <p:nvPr>
            <p:ph type="sldNum" sz="quarter" idx="12"/>
          </p:nvPr>
        </p:nvSpPr>
        <p:spPr/>
        <p:txBody>
          <a:bodyPr/>
          <a:lstStyle>
            <a:lvl1pPr>
              <a:defRPr/>
            </a:lvl1pPr>
          </a:lstStyle>
          <a:p>
            <a:fld id="{D359B70F-31AD-4CA3-979D-2390ECC85B2E}" type="slidenum">
              <a:rPr lang="en-GB" altLang="en-US"/>
              <a:pPr/>
              <a:t>‹#›</a:t>
            </a:fld>
            <a:endParaRPr lang="en-GB" altLang="en-US"/>
          </a:p>
        </p:txBody>
      </p:sp>
    </p:spTree>
    <p:extLst>
      <p:ext uri="{BB962C8B-B14F-4D97-AF65-F5344CB8AC3E}">
        <p14:creationId xmlns:p14="http://schemas.microsoft.com/office/powerpoint/2010/main" val="421738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3429200"/>
            <a:ext cx="9144000" cy="3428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1086400"/>
            <a:ext cx="8571300" cy="1256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4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688233"/>
            <a:ext cx="3999900"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688233"/>
            <a:ext cx="3999900"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701800"/>
            <a:ext cx="5613600" cy="54544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68580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386233"/>
            <a:ext cx="4045200" cy="2234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3635833"/>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965600"/>
            <a:ext cx="3837000" cy="49268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5640967"/>
            <a:ext cx="5998800" cy="7984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9432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688433"/>
            <a:ext cx="8520600" cy="44036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webopedia.com/TERM/T/TCP_IP.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webopedia.com/TERM/P/protocol.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2335685"/>
            <a:ext cx="7136700" cy="1363200"/>
          </a:xfrm>
          <a:prstGeom prst="rect">
            <a:avLst/>
          </a:prstGeom>
        </p:spPr>
        <p:txBody>
          <a:bodyPr lIns="91425" tIns="91425" rIns="91425" bIns="91425" anchor="b" anchorCtr="0">
            <a:noAutofit/>
          </a:bodyPr>
          <a:lstStyle/>
          <a:p>
            <a:pPr lvl="0" rtl="0">
              <a:spcBef>
                <a:spcPts val="0"/>
              </a:spcBef>
              <a:buNone/>
            </a:pPr>
            <a:r>
              <a:rPr lang="en"/>
              <a:t>TCP/IP</a:t>
            </a:r>
          </a:p>
        </p:txBody>
      </p:sp>
      <p:sp>
        <p:nvSpPr>
          <p:cNvPr id="67" name="Shape 67"/>
          <p:cNvSpPr txBox="1">
            <a:spLocks noGrp="1"/>
          </p:cNvSpPr>
          <p:nvPr>
            <p:ph type="subTitle" idx="1"/>
          </p:nvPr>
        </p:nvSpPr>
        <p:spPr>
          <a:xfrm>
            <a:off x="2137250" y="3800052"/>
            <a:ext cx="4870500" cy="1056800"/>
          </a:xfrm>
          <a:prstGeom prst="rect">
            <a:avLst/>
          </a:prstGeom>
        </p:spPr>
        <p:txBody>
          <a:bodyPr lIns="91425" tIns="91425" rIns="91425" bIns="91425" anchor="t" anchorCtr="0">
            <a:noAutofit/>
          </a:bodyPr>
          <a:lstStyle/>
          <a:p>
            <a:pPr lvl="0" algn="l">
              <a:lnSpc>
                <a:spcPct val="110000"/>
              </a:lnSpc>
              <a:spcBef>
                <a:spcPts val="0"/>
              </a:spcBef>
              <a:buNone/>
            </a:pPr>
            <a:r>
              <a:rPr lang="en" sz="1800" b="1">
                <a:solidFill>
                  <a:schemeClr val="accent3"/>
                </a:solidFill>
                <a:highlight>
                  <a:srgbClr val="FFFFFF"/>
                </a:highlight>
              </a:rPr>
              <a:t>(Transmission Control Protocol/Internet Protocol)</a:t>
            </a:r>
          </a:p>
          <a:p>
            <a:pPr lvl="0" rt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311700" y="431233"/>
            <a:ext cx="8520600" cy="5660800"/>
          </a:xfrm>
          <a:prstGeom prst="rect">
            <a:avLst/>
          </a:prstGeom>
        </p:spPr>
        <p:txBody>
          <a:bodyPr lIns="91425" tIns="91425" rIns="91425" bIns="91425" anchor="t" anchorCtr="0">
            <a:noAutofit/>
          </a:bodyPr>
          <a:lstStyle/>
          <a:p>
            <a:pPr marL="457200" lvl="0" indent="-228600" rtl="0">
              <a:spcBef>
                <a:spcPts val="0"/>
              </a:spcBef>
            </a:pPr>
            <a:r>
              <a:rPr lang="en"/>
              <a:t>Logical addressing</a:t>
            </a:r>
          </a:p>
          <a:p>
            <a:pPr lvl="0" rtl="0">
              <a:spcBef>
                <a:spcPts val="0"/>
              </a:spcBef>
              <a:buNone/>
            </a:pPr>
            <a:r>
              <a:rPr lang="en" sz="1400">
                <a:solidFill>
                  <a:srgbClr val="000000"/>
                </a:solidFill>
              </a:rPr>
              <a:t>big networks into smaller networks using devices such as routers to reduce network traffic.A network can be again subdivided into smaller subnets so that a message can travel efficiently from its source to the destination.(IP address)</a:t>
            </a:r>
          </a:p>
          <a:p>
            <a:pPr marL="457200" lvl="0" indent="-228600" rtl="0">
              <a:spcBef>
                <a:spcPts val="0"/>
              </a:spcBef>
              <a:buClr>
                <a:srgbClr val="434343"/>
              </a:buClr>
            </a:pPr>
            <a:r>
              <a:rPr lang="en">
                <a:solidFill>
                  <a:srgbClr val="434343"/>
                </a:solidFill>
              </a:rPr>
              <a:t>Routability</a:t>
            </a:r>
          </a:p>
          <a:p>
            <a:pPr lvl="0" rtl="0">
              <a:spcBef>
                <a:spcPts val="0"/>
              </a:spcBef>
              <a:buNone/>
            </a:pPr>
            <a:r>
              <a:rPr lang="en" sz="1400">
                <a:solidFill>
                  <a:srgbClr val="000000"/>
                </a:solidFill>
              </a:rPr>
              <a:t>TCP/IP data packets can be moved from one network segment to another. </a:t>
            </a:r>
          </a:p>
          <a:p>
            <a:pPr marL="457200" lvl="0" indent="-228600" rtl="0">
              <a:spcBef>
                <a:spcPts val="0"/>
              </a:spcBef>
              <a:buClr>
                <a:srgbClr val="434343"/>
              </a:buClr>
            </a:pPr>
            <a:r>
              <a:rPr lang="en">
                <a:solidFill>
                  <a:srgbClr val="434343"/>
                </a:solidFill>
              </a:rPr>
              <a:t>Name resolution</a:t>
            </a:r>
          </a:p>
          <a:p>
            <a:pPr lvl="0">
              <a:spcBef>
                <a:spcPts val="0"/>
              </a:spcBef>
              <a:buNone/>
            </a:pPr>
            <a:r>
              <a:rPr lang="en" sz="1400">
                <a:solidFill>
                  <a:srgbClr val="000000"/>
                </a:solidFill>
              </a:rPr>
              <a:t>TCP/IP allows to use human-friendly names, which are very easy to remember . Name Resolutions servers (DNS Servers) are used to resolve a human readable name (also known as Fully Qualified Domain Names (FQDN)) to an IP address and vice versa. </a:t>
            </a:r>
          </a:p>
        </p:txBody>
      </p:sp>
      <p:sp>
        <p:nvSpPr>
          <p:cNvPr id="117" name="Shape 11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311700" y="375600"/>
            <a:ext cx="8520600" cy="5716400"/>
          </a:xfrm>
          <a:prstGeom prst="rect">
            <a:avLst/>
          </a:prstGeom>
        </p:spPr>
        <p:txBody>
          <a:bodyPr lIns="91425" tIns="91425" rIns="91425" bIns="91425" anchor="t" anchorCtr="0">
            <a:noAutofit/>
          </a:bodyPr>
          <a:lstStyle/>
          <a:p>
            <a:pPr marL="457200" lvl="0" indent="-228600">
              <a:spcBef>
                <a:spcPts val="0"/>
              </a:spcBef>
            </a:pPr>
            <a:r>
              <a:rPr lang="en"/>
              <a:t>Interoperability</a:t>
            </a:r>
          </a:p>
          <a:p>
            <a:pPr lvl="0">
              <a:spcBef>
                <a:spcPts val="0"/>
              </a:spcBef>
              <a:buNone/>
            </a:pPr>
            <a:r>
              <a:rPr lang="en">
                <a:solidFill>
                  <a:srgbClr val="000000"/>
                </a:solidFill>
              </a:rPr>
              <a:t>can work in a heterogeneous network.TCP/IP eliminates the cross-platform boundaries.</a:t>
            </a:r>
          </a:p>
          <a:p>
            <a:pPr marL="457200" lvl="0" indent="-228600">
              <a:spcBef>
                <a:spcPts val="0"/>
              </a:spcBef>
            </a:pPr>
            <a:r>
              <a:rPr lang="en"/>
              <a:t>Multiplexing</a:t>
            </a:r>
          </a:p>
          <a:p>
            <a:pPr lvl="0">
              <a:spcBef>
                <a:spcPts val="0"/>
              </a:spcBef>
              <a:buNone/>
            </a:pPr>
            <a:r>
              <a:rPr lang="en">
                <a:solidFill>
                  <a:srgbClr val="000000"/>
                </a:solidFill>
              </a:rPr>
              <a:t>accepting data from different applications and directing that data to different applications listening on different receiving computers</a:t>
            </a:r>
          </a:p>
          <a:p>
            <a:pPr lvl="0">
              <a:spcBef>
                <a:spcPts val="0"/>
              </a:spcBef>
              <a:buNone/>
            </a:pPr>
            <a:endParaRPr/>
          </a:p>
        </p:txBody>
      </p:sp>
      <p:sp>
        <p:nvSpPr>
          <p:cNvPr id="123" name="Shape 12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TCP packet header</a:t>
            </a:r>
          </a:p>
        </p:txBody>
      </p:sp>
      <p:pic>
        <p:nvPicPr>
          <p:cNvPr id="129" name="Shape 129"/>
          <p:cNvPicPr preferRelativeResize="0"/>
          <p:nvPr/>
        </p:nvPicPr>
        <p:blipFill>
          <a:blip r:embed="rId3">
            <a:alphaModFix/>
          </a:blip>
          <a:stretch>
            <a:fillRect/>
          </a:stretch>
        </p:blipFill>
        <p:spPr>
          <a:xfrm>
            <a:off x="2226675" y="2923834"/>
            <a:ext cx="4872800" cy="3409833"/>
          </a:xfrm>
          <a:prstGeom prst="rect">
            <a:avLst/>
          </a:prstGeom>
          <a:noFill/>
          <a:ln>
            <a:noFill/>
          </a:ln>
        </p:spPr>
      </p:pic>
      <p:sp>
        <p:nvSpPr>
          <p:cNvPr id="130" name="Shape 130"/>
          <p:cNvSpPr txBox="1"/>
          <p:nvPr/>
        </p:nvSpPr>
        <p:spPr>
          <a:xfrm>
            <a:off x="248375" y="1462667"/>
            <a:ext cx="8703600" cy="2125200"/>
          </a:xfrm>
          <a:prstGeom prst="rect">
            <a:avLst/>
          </a:prstGeom>
          <a:noFill/>
          <a:ln>
            <a:noFill/>
          </a:ln>
        </p:spPr>
        <p:txBody>
          <a:bodyPr lIns="91425" tIns="91425" rIns="91425" bIns="91425" anchor="t" anchorCtr="0">
            <a:noAutofit/>
          </a:bodyPr>
          <a:lstStyle/>
          <a:p>
            <a:pPr lvl="0">
              <a:spcBef>
                <a:spcPts val="0"/>
              </a:spcBef>
              <a:buNone/>
            </a:pPr>
            <a:r>
              <a:rPr lang="en" sz="1800">
                <a:solidFill>
                  <a:srgbClr val="666666"/>
                </a:solidFill>
                <a:latin typeface="Open Sans"/>
                <a:ea typeface="Open Sans"/>
                <a:cs typeface="Open Sans"/>
                <a:sym typeface="Open Sans"/>
              </a:rPr>
              <a:t>The Internet Protocol header carries several information fields, including the source and destination host addresses . A TCP header follows the internet header, supplying information specific to the TCP protocol. </a:t>
            </a:r>
          </a:p>
          <a:p>
            <a:pPr lvl="0">
              <a:spcBef>
                <a:spcPts val="0"/>
              </a:spcBef>
              <a:buNone/>
            </a:pPr>
            <a:endParaRPr/>
          </a:p>
        </p:txBody>
      </p:sp>
      <p:sp>
        <p:nvSpPr>
          <p:cNvPr id="131" name="Shape 13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
        <p:nvSpPr>
          <p:cNvPr id="2" name="矩形 1"/>
          <p:cNvSpPr/>
          <p:nvPr/>
        </p:nvSpPr>
        <p:spPr>
          <a:xfrm>
            <a:off x="1979712" y="2660915"/>
            <a:ext cx="5328592" cy="926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IP packet header</a:t>
            </a:r>
          </a:p>
        </p:txBody>
      </p:sp>
      <p:pic>
        <p:nvPicPr>
          <p:cNvPr id="137" name="Shape 137"/>
          <p:cNvPicPr preferRelativeResize="0"/>
          <p:nvPr/>
        </p:nvPicPr>
        <p:blipFill>
          <a:blip r:embed="rId3">
            <a:alphaModFix/>
          </a:blip>
          <a:stretch>
            <a:fillRect/>
          </a:stretch>
        </p:blipFill>
        <p:spPr>
          <a:xfrm>
            <a:off x="2100875" y="2207800"/>
            <a:ext cx="4977900" cy="3684299"/>
          </a:xfrm>
          <a:prstGeom prst="rect">
            <a:avLst/>
          </a:prstGeom>
          <a:noFill/>
          <a:ln>
            <a:noFill/>
          </a:ln>
        </p:spPr>
      </p:pic>
      <p:sp>
        <p:nvSpPr>
          <p:cNvPr id="138" name="Shape 138"/>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
        <p:nvSpPr>
          <p:cNvPr id="2" name="矩形 1"/>
          <p:cNvSpPr/>
          <p:nvPr/>
        </p:nvSpPr>
        <p:spPr>
          <a:xfrm>
            <a:off x="2267744" y="4293096"/>
            <a:ext cx="4608512" cy="1056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What is a port..</a:t>
            </a:r>
          </a:p>
        </p:txBody>
      </p:sp>
      <p:sp>
        <p:nvSpPr>
          <p:cNvPr id="144" name="Shape 144"/>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marL="457200" lvl="0" indent="-228600" rtl="0">
              <a:spcBef>
                <a:spcPts val="0"/>
              </a:spcBef>
              <a:buClr>
                <a:srgbClr val="434343"/>
              </a:buClr>
            </a:pPr>
            <a:r>
              <a:rPr lang="en">
                <a:solidFill>
                  <a:srgbClr val="434343"/>
                </a:solidFill>
              </a:rPr>
              <a:t>a </a:t>
            </a:r>
            <a:r>
              <a:rPr lang="en" b="1">
                <a:solidFill>
                  <a:srgbClr val="434343"/>
                </a:solidFill>
              </a:rPr>
              <a:t>port</a:t>
            </a:r>
            <a:r>
              <a:rPr lang="en">
                <a:solidFill>
                  <a:srgbClr val="434343"/>
                </a:solidFill>
              </a:rPr>
              <a:t> is an endpoint of communication in an operating system. </a:t>
            </a:r>
          </a:p>
          <a:p>
            <a:pPr marL="457200" lvl="0" indent="-228600">
              <a:spcBef>
                <a:spcPts val="0"/>
              </a:spcBef>
              <a:buClr>
                <a:srgbClr val="434343"/>
              </a:buClr>
            </a:pPr>
            <a:r>
              <a:rPr lang="en">
                <a:solidFill>
                  <a:srgbClr val="434343"/>
                </a:solidFill>
              </a:rPr>
              <a:t>A port is always associated with an IP address of a host and the protocol type of the communication, and thus completes the destination or origination address of a communication session. A port is identified for each address and protocol by a 16-bit number, commonly known as the </a:t>
            </a:r>
            <a:r>
              <a:rPr lang="en" b="1">
                <a:solidFill>
                  <a:srgbClr val="434343"/>
                </a:solidFill>
              </a:rPr>
              <a:t>port number</a:t>
            </a:r>
            <a:r>
              <a:rPr lang="en">
                <a:solidFill>
                  <a:srgbClr val="434343"/>
                </a:solidFill>
              </a:rPr>
              <a:t>.</a:t>
            </a:r>
          </a:p>
          <a:p>
            <a:pPr lvl="0">
              <a:spcBef>
                <a:spcPts val="0"/>
              </a:spcBef>
              <a:buNone/>
            </a:pPr>
            <a:r>
              <a:rPr lang="en" i="1">
                <a:solidFill>
                  <a:srgbClr val="351C75"/>
                </a:solidFill>
              </a:rPr>
              <a:t>Default port number for TCP is </a:t>
            </a:r>
            <a:r>
              <a:rPr lang="en" i="1">
                <a:solidFill>
                  <a:srgbClr val="9900FF"/>
                </a:solidFill>
              </a:rPr>
              <a:t>1</a:t>
            </a:r>
            <a:r>
              <a:rPr lang="en" i="1">
                <a:solidFill>
                  <a:srgbClr val="351C75"/>
                </a:solidFill>
              </a:rPr>
              <a:t>.</a:t>
            </a:r>
          </a:p>
          <a:p>
            <a:pPr lvl="0">
              <a:spcBef>
                <a:spcPts val="0"/>
              </a:spcBef>
              <a:buNone/>
            </a:pPr>
            <a:r>
              <a:rPr lang="en" i="1">
                <a:solidFill>
                  <a:srgbClr val="351C75"/>
                </a:solidFill>
              </a:rPr>
              <a:t>ftp:21, telnet:20, http80 </a:t>
            </a:r>
          </a:p>
          <a:p>
            <a:pPr lvl="0">
              <a:spcBef>
                <a:spcPts val="0"/>
              </a:spcBef>
              <a:buNone/>
            </a:pPr>
            <a:endParaRPr/>
          </a:p>
        </p:txBody>
      </p:sp>
      <p:sp>
        <p:nvSpPr>
          <p:cNvPr id="145" name="Shape 14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19475" y="365033"/>
            <a:ext cx="8520600" cy="943200"/>
          </a:xfrm>
          <a:prstGeom prst="rect">
            <a:avLst/>
          </a:prstGeom>
        </p:spPr>
        <p:txBody>
          <a:bodyPr lIns="91425" tIns="91425" rIns="91425" bIns="91425" anchor="t" anchorCtr="0">
            <a:noAutofit/>
          </a:bodyPr>
          <a:lstStyle/>
          <a:p>
            <a:pPr lvl="0">
              <a:spcBef>
                <a:spcPts val="0"/>
              </a:spcBef>
              <a:buNone/>
            </a:pPr>
            <a:r>
              <a:rPr lang="en"/>
              <a:t>TCP/IP layered architecture</a:t>
            </a:r>
          </a:p>
        </p:txBody>
      </p:sp>
      <p:pic>
        <p:nvPicPr>
          <p:cNvPr id="151" name="Shape 151" descr="Cc958821.CNBB01(en-us,TechNet.10).gif" title="Cc958821.CNBB01(en-us,TechNet.10).gif"/>
          <p:cNvPicPr preferRelativeResize="0"/>
          <p:nvPr/>
        </p:nvPicPr>
        <p:blipFill>
          <a:blip r:embed="rId3">
            <a:alphaModFix/>
          </a:blip>
          <a:stretch>
            <a:fillRect/>
          </a:stretch>
        </p:blipFill>
        <p:spPr>
          <a:xfrm>
            <a:off x="611561" y="1988840"/>
            <a:ext cx="3516031" cy="3252797"/>
          </a:xfrm>
          <a:prstGeom prst="rect">
            <a:avLst/>
          </a:prstGeom>
          <a:noFill/>
          <a:ln>
            <a:noFill/>
          </a:ln>
        </p:spPr>
      </p:pic>
      <p:sp>
        <p:nvSpPr>
          <p:cNvPr id="152" name="Shape 15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169" y="2441773"/>
            <a:ext cx="4676258" cy="319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en-US"/>
          </a:p>
        </p:txBody>
      </p:sp>
      <p:sp>
        <p:nvSpPr>
          <p:cNvPr id="4" name="投影片編號版面配置區 3"/>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pic>
        <p:nvPicPr>
          <p:cNvPr id="6" name="Picture 3" descr="encaps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1508787"/>
            <a:ext cx="5268913"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26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Network interface layer</a:t>
            </a:r>
          </a:p>
        </p:txBody>
      </p:sp>
      <p:sp>
        <p:nvSpPr>
          <p:cNvPr id="158" name="Shape 158"/>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a:spcBef>
                <a:spcPts val="0"/>
              </a:spcBef>
              <a:buNone/>
            </a:pPr>
            <a:endParaRPr>
              <a:solidFill>
                <a:srgbClr val="666666"/>
              </a:solidFill>
            </a:endParaRPr>
          </a:p>
          <a:p>
            <a:pPr lvl="0">
              <a:spcBef>
                <a:spcPts val="0"/>
              </a:spcBef>
              <a:buNone/>
            </a:pPr>
            <a:r>
              <a:rPr lang="en">
                <a:solidFill>
                  <a:srgbClr val="666666"/>
                </a:solidFill>
              </a:rPr>
              <a:t>The Network Interface layer is responsible for placing TCP/IP packets on the network medium and receiving TCP/IP packets off the network medium. TCP/IP was designed to be independent of the network access method, frame format, and medium. In this way, TCP/IP can be used to connect different network types. </a:t>
            </a:r>
          </a:p>
        </p:txBody>
      </p:sp>
      <p:sp>
        <p:nvSpPr>
          <p:cNvPr id="159" name="Shape 15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947" y="4293096"/>
            <a:ext cx="3231548" cy="220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Internet layer</a:t>
            </a:r>
          </a:p>
        </p:txBody>
      </p:sp>
      <p:sp>
        <p:nvSpPr>
          <p:cNvPr id="165" name="Shape 165"/>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a:spcBef>
                <a:spcPts val="0"/>
              </a:spcBef>
              <a:buNone/>
            </a:pPr>
            <a:r>
              <a:rPr lang="en">
                <a:solidFill>
                  <a:srgbClr val="666666"/>
                </a:solidFill>
              </a:rPr>
              <a:t>The Internet layer is responsible for addressing, packaging, and routing functions. The core protocols of the Internet layer are IP, ARP, ICMP, and IGMP.</a:t>
            </a:r>
          </a:p>
          <a:p>
            <a:pPr marL="457200" lvl="0" indent="-342900" rtl="0">
              <a:spcBef>
                <a:spcPts val="0"/>
              </a:spcBef>
              <a:spcAft>
                <a:spcPts val="0"/>
              </a:spcAft>
              <a:buClr>
                <a:srgbClr val="666666"/>
              </a:buClr>
              <a:buSzPct val="100000"/>
              <a:buFont typeface="Open Sans"/>
            </a:pPr>
            <a:r>
              <a:rPr lang="en">
                <a:solidFill>
                  <a:srgbClr val="666666"/>
                </a:solidFill>
              </a:rPr>
              <a:t>The </a:t>
            </a:r>
            <a:r>
              <a:rPr lang="en" i="1">
                <a:solidFill>
                  <a:srgbClr val="666666"/>
                </a:solidFill>
              </a:rPr>
              <a:t>Internet Protocol</a:t>
            </a:r>
            <a:r>
              <a:rPr lang="en">
                <a:solidFill>
                  <a:srgbClr val="666666"/>
                </a:solidFill>
              </a:rPr>
              <a:t> (IP) is a routable protocol responsible for IP addressing, routing, and the fragmentation and reassembly of packets.</a:t>
            </a:r>
          </a:p>
          <a:p>
            <a:pPr lvl="0">
              <a:spcBef>
                <a:spcPts val="0"/>
              </a:spcBef>
              <a:spcAft>
                <a:spcPts val="0"/>
              </a:spcAft>
              <a:buNone/>
            </a:pPr>
            <a:endParaRPr>
              <a:solidFill>
                <a:srgbClr val="666666"/>
              </a:solidFill>
            </a:endParaRPr>
          </a:p>
          <a:p>
            <a:pPr marL="457200" lvl="0" indent="-342900">
              <a:spcBef>
                <a:spcPts val="0"/>
              </a:spcBef>
              <a:spcAft>
                <a:spcPts val="0"/>
              </a:spcAft>
              <a:buClr>
                <a:srgbClr val="666666"/>
              </a:buClr>
              <a:buSzPct val="100000"/>
              <a:buFont typeface="Open Sans"/>
            </a:pPr>
            <a:r>
              <a:rPr lang="en">
                <a:solidFill>
                  <a:srgbClr val="666666"/>
                </a:solidFill>
              </a:rPr>
              <a:t>The </a:t>
            </a:r>
            <a:r>
              <a:rPr lang="en" i="1">
                <a:solidFill>
                  <a:srgbClr val="666666"/>
                </a:solidFill>
              </a:rPr>
              <a:t>Address Resolution Protocol</a:t>
            </a:r>
            <a:r>
              <a:rPr lang="en">
                <a:solidFill>
                  <a:srgbClr val="666666"/>
                </a:solidFill>
              </a:rPr>
              <a:t> (ARP) is responsible for the resolution of the Internet layer address to the Network Interface layer address such as a hardware address.</a:t>
            </a:r>
          </a:p>
          <a:p>
            <a:pPr lvl="0">
              <a:spcBef>
                <a:spcPts val="0"/>
              </a:spcBef>
              <a:buNone/>
            </a:pPr>
            <a:endParaRPr/>
          </a:p>
        </p:txBody>
      </p:sp>
      <p:sp>
        <p:nvSpPr>
          <p:cNvPr id="166" name="Shape 16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714666"/>
            <a:ext cx="2952328" cy="201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391878" y="5439217"/>
            <a:ext cx="3052330" cy="51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1288A61-75DD-4BE3-9E15-EF6D097A162B}"/>
              </a:ext>
            </a:extLst>
          </p:cNvPr>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pic>
        <p:nvPicPr>
          <p:cNvPr id="5" name="圖片 4">
            <a:extLst>
              <a:ext uri="{FF2B5EF4-FFF2-40B4-BE49-F238E27FC236}">
                <a16:creationId xmlns:a16="http://schemas.microsoft.com/office/drawing/2014/main" id="{1966890B-BF8D-4EC1-9198-022815D121ED}"/>
              </a:ext>
            </a:extLst>
          </p:cNvPr>
          <p:cNvPicPr>
            <a:picLocks noChangeAspect="1"/>
          </p:cNvPicPr>
          <p:nvPr/>
        </p:nvPicPr>
        <p:blipFill>
          <a:blip r:embed="rId2"/>
          <a:stretch>
            <a:fillRect/>
          </a:stretch>
        </p:blipFill>
        <p:spPr>
          <a:xfrm>
            <a:off x="984654" y="980728"/>
            <a:ext cx="7259754" cy="4954596"/>
          </a:xfrm>
          <a:prstGeom prst="rect">
            <a:avLst/>
          </a:prstGeom>
        </p:spPr>
      </p:pic>
    </p:spTree>
    <p:extLst>
      <p:ext uri="{BB962C8B-B14F-4D97-AF65-F5344CB8AC3E}">
        <p14:creationId xmlns:p14="http://schemas.microsoft.com/office/powerpoint/2010/main" val="395345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en-US"/>
          </a:p>
        </p:txBody>
      </p:sp>
      <p:sp>
        <p:nvSpPr>
          <p:cNvPr id="5" name="文字版面配置區 4"/>
          <p:cNvSpPr>
            <a:spLocks noGrp="1"/>
          </p:cNvSpPr>
          <p:nvPr>
            <p:ph type="body" idx="1"/>
          </p:nvPr>
        </p:nvSpPr>
        <p:spPr/>
        <p:txBody>
          <a:bodyPr/>
          <a:lstStyle/>
          <a:p>
            <a:r>
              <a:rPr lang="zh-TW" altLang="en-US"/>
              <a:t>防火牆</a:t>
            </a:r>
            <a:r>
              <a:rPr lang="en-US" altLang="zh-TW"/>
              <a:t>(port )</a:t>
            </a:r>
          </a:p>
          <a:p>
            <a:r>
              <a:rPr lang="en-US"/>
              <a:t>dos </a:t>
            </a:r>
            <a:r>
              <a:rPr lang="zh-TW" altLang="en-US"/>
              <a:t>相關指令：</a:t>
            </a:r>
            <a:r>
              <a:rPr lang="en-US" altLang="zh-TW"/>
              <a:t>ipconfig</a:t>
            </a:r>
          </a:p>
          <a:p>
            <a:r>
              <a:rPr lang="en-US"/>
              <a:t>127.0.0.1 </a:t>
            </a:r>
            <a:r>
              <a:rPr lang="zh-TW" altLang="en-US"/>
              <a:t>特殊位址</a:t>
            </a:r>
            <a:endParaRPr lang="en-US"/>
          </a:p>
        </p:txBody>
      </p:sp>
      <p:sp>
        <p:nvSpPr>
          <p:cNvPr id="3" name="投影片編號版面配置區 2"/>
          <p:cNvSpPr>
            <a:spLocks noGrp="1"/>
          </p:cNvSpPr>
          <p:nvPr>
            <p:ph type="sldNum" idx="12"/>
          </p:nvPr>
        </p:nvSpPr>
        <p:spPr/>
        <p:txBody>
          <a:bodyPr/>
          <a:lstStyle/>
          <a:p>
            <a:pPr lvl="0">
              <a:spcBef>
                <a:spcPts val="0"/>
              </a:spcBef>
              <a:buNone/>
            </a:pPr>
            <a:fld id="{00000000-1234-1234-1234-123412341234}" type="slidenum">
              <a:rPr lang="en" smtClean="0">
                <a:solidFill>
                  <a:schemeClr val="lt1"/>
                </a:solidFill>
              </a:rPr>
              <a:t>2</a:t>
            </a:fld>
            <a:endParaRPr lang="en">
              <a:solidFill>
                <a:schemeClr val="lt1"/>
              </a:solidFill>
            </a:endParaRPr>
          </a:p>
        </p:txBody>
      </p:sp>
    </p:spTree>
    <p:extLst>
      <p:ext uri="{BB962C8B-B14F-4D97-AF65-F5344CB8AC3E}">
        <p14:creationId xmlns:p14="http://schemas.microsoft.com/office/powerpoint/2010/main" val="120308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Transport layer</a:t>
            </a:r>
          </a:p>
        </p:txBody>
      </p:sp>
      <p:sp>
        <p:nvSpPr>
          <p:cNvPr id="172" name="Shape 172"/>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a:spcBef>
                <a:spcPts val="0"/>
              </a:spcBef>
              <a:buNone/>
            </a:pPr>
            <a:r>
              <a:rPr lang="en">
                <a:solidFill>
                  <a:srgbClr val="666666"/>
                </a:solidFill>
              </a:rPr>
              <a:t>The Transport layer is responsible for providing the Application layer with session and datagram communication services. The core protocols of the Transport layer are </a:t>
            </a:r>
            <a:r>
              <a:rPr lang="en" i="1">
                <a:solidFill>
                  <a:srgbClr val="FF0000"/>
                </a:solidFill>
              </a:rPr>
              <a:t>Transmission Control Protocol</a:t>
            </a:r>
            <a:r>
              <a:rPr lang="en">
                <a:solidFill>
                  <a:srgbClr val="FF0000"/>
                </a:solidFill>
              </a:rPr>
              <a:t> (TCP) </a:t>
            </a:r>
            <a:r>
              <a:rPr lang="en">
                <a:solidFill>
                  <a:srgbClr val="666666"/>
                </a:solidFill>
              </a:rPr>
              <a:t>and </a:t>
            </a:r>
            <a:r>
              <a:rPr lang="en">
                <a:solidFill>
                  <a:srgbClr val="FF0000"/>
                </a:solidFill>
              </a:rPr>
              <a:t>the </a:t>
            </a:r>
            <a:r>
              <a:rPr lang="en" i="1">
                <a:solidFill>
                  <a:srgbClr val="FF0000"/>
                </a:solidFill>
              </a:rPr>
              <a:t>User Datagram Protocol</a:t>
            </a:r>
            <a:r>
              <a:rPr lang="en">
                <a:solidFill>
                  <a:srgbClr val="FF0000"/>
                </a:solidFill>
              </a:rPr>
              <a:t> (UDP)</a:t>
            </a:r>
            <a:r>
              <a:rPr lang="en">
                <a:solidFill>
                  <a:srgbClr val="666666"/>
                </a:solidFill>
              </a:rPr>
              <a:t>.</a:t>
            </a:r>
          </a:p>
          <a:p>
            <a:pPr marL="457200" lvl="0" indent="-317500" rtl="0">
              <a:spcBef>
                <a:spcPts val="0"/>
              </a:spcBef>
              <a:spcAft>
                <a:spcPts val="0"/>
              </a:spcAft>
              <a:buClr>
                <a:srgbClr val="000000"/>
              </a:buClr>
              <a:buSzPct val="100000"/>
              <a:buFont typeface="Open Sans"/>
            </a:pPr>
            <a:r>
              <a:rPr lang="en" sz="1400">
                <a:solidFill>
                  <a:srgbClr val="000000"/>
                </a:solidFill>
              </a:rPr>
              <a:t>TCP provides a one-to-one, connection-oriented, reliable communications service. TCP is responsible for the establishment of a TCP connection, the sequencing and acknowledgment of packets sent, and the recovery of packets lost during transmission.</a:t>
            </a:r>
          </a:p>
          <a:p>
            <a:pPr lvl="0">
              <a:spcBef>
                <a:spcPts val="0"/>
              </a:spcBef>
              <a:spcAft>
                <a:spcPts val="0"/>
              </a:spcAft>
              <a:buNone/>
            </a:pPr>
            <a:endParaRPr sz="1400">
              <a:solidFill>
                <a:srgbClr val="000000"/>
              </a:solidFill>
            </a:endParaRPr>
          </a:p>
          <a:p>
            <a:pPr marL="457200" lvl="0" indent="-317500">
              <a:spcBef>
                <a:spcPts val="0"/>
              </a:spcBef>
              <a:spcAft>
                <a:spcPts val="0"/>
              </a:spcAft>
              <a:buClr>
                <a:srgbClr val="000000"/>
              </a:buClr>
              <a:buSzPct val="100000"/>
              <a:buFont typeface="Open Sans"/>
            </a:pPr>
            <a:r>
              <a:rPr lang="en" sz="1400">
                <a:solidFill>
                  <a:srgbClr val="000000"/>
                </a:solidFill>
              </a:rPr>
              <a:t>UDP provides a one-to-one or one-to-many, connectionless, unreliable communications service. UDP is used when the amount of data to be transferred is small (such as the data that would fit into a single packet), when the overhead of establishing a TCP connection is not desired or when the applications or upper layer protocols provide reliable delivery.</a:t>
            </a:r>
          </a:p>
          <a:p>
            <a:pPr lvl="0">
              <a:spcBef>
                <a:spcPts val="0"/>
              </a:spcBef>
              <a:buNone/>
            </a:pPr>
            <a:endParaRPr/>
          </a:p>
        </p:txBody>
      </p:sp>
      <p:sp>
        <p:nvSpPr>
          <p:cNvPr id="173" name="Shape 17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260648"/>
            <a:ext cx="2232248" cy="152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55977" y="644691"/>
            <a:ext cx="2232248" cy="192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Application layer</a:t>
            </a:r>
          </a:p>
        </p:txBody>
      </p:sp>
      <p:sp>
        <p:nvSpPr>
          <p:cNvPr id="179" name="Shape 179"/>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rtl="0">
              <a:spcBef>
                <a:spcPts val="0"/>
              </a:spcBef>
              <a:buNone/>
            </a:pPr>
            <a:r>
              <a:rPr lang="en">
                <a:solidFill>
                  <a:srgbClr val="666666"/>
                </a:solidFill>
              </a:rPr>
              <a:t>The Application layer provides applications the ability to access the services of the other layers and defines the protocols that applications use to exchange data. There are many Application layer protocols and new protocols are always being developed.</a:t>
            </a:r>
          </a:p>
          <a:p>
            <a:pPr lvl="0" rtl="0">
              <a:spcBef>
                <a:spcPts val="0"/>
              </a:spcBef>
              <a:buNone/>
            </a:pPr>
            <a:r>
              <a:rPr lang="en" sz="1400"/>
              <a:t>following Application layer protocols help facilitate the use and management of TCP/IP networks:</a:t>
            </a:r>
          </a:p>
          <a:p>
            <a:pPr marL="457200" lvl="0" indent="-317500">
              <a:spcBef>
                <a:spcPts val="0"/>
              </a:spcBef>
              <a:spcAft>
                <a:spcPts val="0"/>
              </a:spcAft>
              <a:buClr>
                <a:srgbClr val="000000"/>
              </a:buClr>
              <a:buSzPct val="100000"/>
              <a:buFont typeface="Arial"/>
            </a:pPr>
            <a:r>
              <a:rPr lang="en" sz="1400"/>
              <a:t>The Domain Name System (DNS) is used to resolve a hostname to an IP address.</a:t>
            </a:r>
          </a:p>
          <a:p>
            <a:pPr marL="457200" lvl="0" indent="-317500">
              <a:spcBef>
                <a:spcPts val="0"/>
              </a:spcBef>
              <a:spcAft>
                <a:spcPts val="0"/>
              </a:spcAft>
              <a:buClr>
                <a:srgbClr val="000000"/>
              </a:buClr>
              <a:buSzPct val="100000"/>
              <a:buFont typeface="Arial"/>
            </a:pPr>
            <a:r>
              <a:rPr lang="en" sz="1400"/>
              <a:t>The Routing Information Protocol (RIP) is a routing protocol that routers use to exchange routing information on an IP internetwork.</a:t>
            </a:r>
          </a:p>
          <a:p>
            <a:pPr marL="457200" lvl="0" indent="-317500">
              <a:spcBef>
                <a:spcPts val="0"/>
              </a:spcBef>
              <a:spcAft>
                <a:spcPts val="0"/>
              </a:spcAft>
              <a:buClr>
                <a:srgbClr val="000000"/>
              </a:buClr>
              <a:buSzPct val="100000"/>
              <a:buFont typeface="Arial"/>
            </a:pPr>
            <a:r>
              <a:rPr lang="en" sz="1400"/>
              <a:t>The Simple Network Management Protocol (SNMP) is used between a network management console and network devices (routers, bridges, intelligent hubs) to collect and exchange network management information.</a:t>
            </a:r>
          </a:p>
          <a:p>
            <a:pPr lvl="0">
              <a:spcBef>
                <a:spcPts val="0"/>
              </a:spcBef>
              <a:buNone/>
            </a:pPr>
            <a:endParaRPr/>
          </a:p>
        </p:txBody>
      </p:sp>
      <p:sp>
        <p:nvSpPr>
          <p:cNvPr id="180" name="Shape 18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356659"/>
            <a:ext cx="2107531"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83969" y="356659"/>
            <a:ext cx="2107531"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TCP/IP protocol Suite</a:t>
            </a:r>
          </a:p>
        </p:txBody>
      </p:sp>
      <p:pic>
        <p:nvPicPr>
          <p:cNvPr id="186" name="Shape 186"/>
          <p:cNvPicPr preferRelativeResize="0"/>
          <p:nvPr/>
        </p:nvPicPr>
        <p:blipFill>
          <a:blip r:embed="rId3">
            <a:alphaModFix/>
          </a:blip>
          <a:stretch>
            <a:fillRect/>
          </a:stretch>
        </p:blipFill>
        <p:spPr>
          <a:xfrm>
            <a:off x="1885950" y="1837333"/>
            <a:ext cx="5372100" cy="4673600"/>
          </a:xfrm>
          <a:prstGeom prst="rect">
            <a:avLst/>
          </a:prstGeom>
          <a:noFill/>
          <a:ln>
            <a:noFill/>
          </a:ln>
        </p:spPr>
      </p:pic>
      <p:sp>
        <p:nvSpPr>
          <p:cNvPr id="187" name="Shape 18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a:p>
        </p:txBody>
      </p:sp>
      <p:sp>
        <p:nvSpPr>
          <p:cNvPr id="2" name="橢圓 1"/>
          <p:cNvSpPr/>
          <p:nvPr/>
        </p:nvSpPr>
        <p:spPr>
          <a:xfrm>
            <a:off x="6444208" y="2756926"/>
            <a:ext cx="813842" cy="768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78E351B4-5658-46D1-A568-8077041CCE88}"/>
              </a:ext>
            </a:extLst>
          </p:cNvPr>
          <p:cNvSpPr/>
          <p:nvPr/>
        </p:nvSpPr>
        <p:spPr>
          <a:xfrm>
            <a:off x="1521710" y="6480021"/>
            <a:ext cx="4180953" cy="307777"/>
          </a:xfrm>
          <a:prstGeom prst="rect">
            <a:avLst/>
          </a:prstGeom>
        </p:spPr>
        <p:txBody>
          <a:bodyPr wrap="none">
            <a:spAutoFit/>
          </a:bodyPr>
          <a:lstStyle/>
          <a:p>
            <a:r>
              <a:rPr lang="zh-TW" altLang="en-US"/>
              <a:t>位址解析協定（</a:t>
            </a:r>
            <a:r>
              <a:rPr lang="en-US" altLang="zh-TW"/>
              <a:t>Address Resolution Protocol,ARP)</a:t>
            </a:r>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IP routers</a:t>
            </a:r>
          </a:p>
        </p:txBody>
      </p:sp>
      <p:sp>
        <p:nvSpPr>
          <p:cNvPr id="193" name="Shape 193"/>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marL="457200" lvl="0" indent="-228600" rtl="0">
              <a:lnSpc>
                <a:spcPct val="100000"/>
              </a:lnSpc>
              <a:spcBef>
                <a:spcPts val="0"/>
              </a:spcBef>
              <a:buClr>
                <a:srgbClr val="666666"/>
              </a:buClr>
            </a:pPr>
            <a:r>
              <a:rPr lang="en">
                <a:solidFill>
                  <a:srgbClr val="666666"/>
                </a:solidFill>
              </a:rPr>
              <a:t>When an IP packet is sent from a computer, it arrives at an IP router.</a:t>
            </a:r>
          </a:p>
          <a:p>
            <a:pPr lvl="0" rtl="0">
              <a:lnSpc>
                <a:spcPct val="100000"/>
              </a:lnSpc>
              <a:spcBef>
                <a:spcPts val="0"/>
              </a:spcBef>
              <a:buNone/>
            </a:pPr>
            <a:endParaRPr>
              <a:solidFill>
                <a:srgbClr val="666666"/>
              </a:solidFill>
            </a:endParaRPr>
          </a:p>
          <a:p>
            <a:pPr marL="457200" lvl="0" indent="-228600" rtl="0">
              <a:lnSpc>
                <a:spcPct val="100000"/>
              </a:lnSpc>
              <a:spcBef>
                <a:spcPts val="0"/>
              </a:spcBef>
              <a:buClr>
                <a:srgbClr val="666666"/>
              </a:buClr>
            </a:pPr>
            <a:r>
              <a:rPr lang="en">
                <a:solidFill>
                  <a:srgbClr val="666666"/>
                </a:solidFill>
              </a:rPr>
              <a:t>The IP router is responsible for "routing" the packet to the correct destination, directly or via another router.</a:t>
            </a:r>
          </a:p>
          <a:p>
            <a:pPr lvl="0">
              <a:lnSpc>
                <a:spcPct val="100000"/>
              </a:lnSpc>
              <a:spcBef>
                <a:spcPts val="0"/>
              </a:spcBef>
              <a:buNone/>
            </a:pPr>
            <a:endParaRPr>
              <a:solidFill>
                <a:srgbClr val="666666"/>
              </a:solidFill>
            </a:endParaRPr>
          </a:p>
          <a:p>
            <a:pPr marL="457200" lvl="0" indent="-228600">
              <a:lnSpc>
                <a:spcPct val="100000"/>
              </a:lnSpc>
              <a:spcBef>
                <a:spcPts val="0"/>
              </a:spcBef>
              <a:buClr>
                <a:srgbClr val="666666"/>
              </a:buClr>
            </a:pPr>
            <a:r>
              <a:rPr lang="en">
                <a:solidFill>
                  <a:srgbClr val="666666"/>
                </a:solidFill>
              </a:rPr>
              <a:t>The path the packet will follow might be different from other packets of the same communication. The router is responsible for the right addressing, depending on traffic volume, errors in the network, or other parameters.</a:t>
            </a:r>
          </a:p>
          <a:p>
            <a:pPr lvl="0">
              <a:spcBef>
                <a:spcPts val="0"/>
              </a:spcBef>
              <a:buNone/>
            </a:pPr>
            <a:endParaRPr/>
          </a:p>
        </p:txBody>
      </p:sp>
      <p:sp>
        <p:nvSpPr>
          <p:cNvPr id="194" name="Shape 19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IP Addresses</a:t>
            </a:r>
          </a:p>
        </p:txBody>
      </p:sp>
      <p:sp>
        <p:nvSpPr>
          <p:cNvPr id="200" name="Shape 200"/>
          <p:cNvSpPr txBox="1">
            <a:spLocks noGrp="1"/>
          </p:cNvSpPr>
          <p:nvPr>
            <p:ph type="body" idx="1"/>
          </p:nvPr>
        </p:nvSpPr>
        <p:spPr>
          <a:xfrm>
            <a:off x="311700" y="1688433"/>
            <a:ext cx="8520600" cy="4755600"/>
          </a:xfrm>
          <a:prstGeom prst="rect">
            <a:avLst/>
          </a:prstGeom>
        </p:spPr>
        <p:txBody>
          <a:bodyPr lIns="91425" tIns="91425" rIns="91425" bIns="91425" anchor="t" anchorCtr="0">
            <a:noAutofit/>
          </a:bodyPr>
          <a:lstStyle/>
          <a:p>
            <a:pPr lvl="0">
              <a:spcBef>
                <a:spcPts val="0"/>
              </a:spcBef>
              <a:buNone/>
            </a:pPr>
            <a:endParaRPr sz="1400">
              <a:solidFill>
                <a:srgbClr val="434343"/>
              </a:solidFill>
              <a:highlight>
                <a:srgbClr val="FFFFFF"/>
              </a:highlight>
            </a:endParaRPr>
          </a:p>
          <a:p>
            <a:pPr lvl="0">
              <a:spcBef>
                <a:spcPts val="0"/>
              </a:spcBef>
              <a:buNone/>
            </a:pPr>
            <a:r>
              <a:rPr lang="en" sz="1400">
                <a:solidFill>
                  <a:srgbClr val="434343"/>
                </a:solidFill>
                <a:highlight>
                  <a:srgbClr val="FFFFFF"/>
                </a:highlight>
              </a:rPr>
              <a:t>An IP address is an identifier for a computer or device on a </a:t>
            </a:r>
            <a:r>
              <a:rPr lang="en" sz="1400">
                <a:solidFill>
                  <a:srgbClr val="434343"/>
                </a:solidFill>
                <a:highlight>
                  <a:srgbClr val="FFFFFF"/>
                </a:highlight>
                <a:hlinkClick r:id="rId3"/>
              </a:rPr>
              <a:t>TCP/IP</a:t>
            </a:r>
            <a:r>
              <a:rPr lang="en" sz="1400">
                <a:solidFill>
                  <a:srgbClr val="434343"/>
                </a:solidFill>
                <a:highlight>
                  <a:srgbClr val="FFFFFF"/>
                </a:highlight>
              </a:rPr>
              <a:t> network. Networks using the TCP/IP </a:t>
            </a:r>
            <a:r>
              <a:rPr lang="en" sz="1400">
                <a:solidFill>
                  <a:srgbClr val="434343"/>
                </a:solidFill>
                <a:highlight>
                  <a:srgbClr val="FFFFFF"/>
                </a:highlight>
                <a:hlinkClick r:id="rId4"/>
              </a:rPr>
              <a:t>protocol</a:t>
            </a:r>
            <a:r>
              <a:rPr lang="en" sz="1400">
                <a:solidFill>
                  <a:srgbClr val="434343"/>
                </a:solidFill>
                <a:highlight>
                  <a:srgbClr val="FFFFFF"/>
                </a:highlight>
              </a:rPr>
              <a:t> route messages based on the IP address of the destination.</a:t>
            </a:r>
          </a:p>
          <a:p>
            <a:pPr marL="673100" marR="215900" lvl="0" indent="-317500" rtl="0">
              <a:lnSpc>
                <a:spcPct val="100000"/>
              </a:lnSpc>
              <a:spcBef>
                <a:spcPts val="0"/>
              </a:spcBef>
              <a:spcAft>
                <a:spcPts val="1700"/>
              </a:spcAft>
              <a:buClr>
                <a:srgbClr val="333333"/>
              </a:buClr>
              <a:buSzPct val="100000"/>
              <a:buFont typeface="Open Sans"/>
            </a:pPr>
            <a:r>
              <a:rPr lang="en" sz="1400">
                <a:solidFill>
                  <a:srgbClr val="333333"/>
                </a:solidFill>
                <a:highlight>
                  <a:srgbClr val="FFFFFF"/>
                </a:highlight>
              </a:rPr>
              <a:t>IPv4 uses 32 binary bits to create a single unique address on the network. An IPv4 address is expressed by four numbers separated by dots. Each number is the decimal (base-10) representation for an eight-digit binary (base-2) number</a:t>
            </a:r>
          </a:p>
          <a:p>
            <a:pPr marR="215900" lvl="0" rtl="0">
              <a:lnSpc>
                <a:spcPct val="100000"/>
              </a:lnSpc>
              <a:spcBef>
                <a:spcPts val="0"/>
              </a:spcBef>
              <a:spcAft>
                <a:spcPts val="1700"/>
              </a:spcAft>
              <a:buNone/>
            </a:pPr>
            <a:r>
              <a:rPr lang="en" sz="1400">
                <a:solidFill>
                  <a:srgbClr val="1155CC"/>
                </a:solidFill>
                <a:highlight>
                  <a:srgbClr val="FFFFFF"/>
                </a:highlight>
              </a:rPr>
              <a:t>216.27.61.137	</a:t>
            </a:r>
          </a:p>
          <a:p>
            <a:pPr marL="457200" marR="215900" lvl="0" indent="-317500" rtl="0">
              <a:lnSpc>
                <a:spcPct val="100000"/>
              </a:lnSpc>
              <a:spcBef>
                <a:spcPts val="0"/>
              </a:spcBef>
              <a:spcAft>
                <a:spcPts val="1700"/>
              </a:spcAft>
              <a:buClr>
                <a:srgbClr val="333333"/>
              </a:buClr>
              <a:buSzPct val="100000"/>
            </a:pPr>
            <a:r>
              <a:rPr lang="en" sz="1400">
                <a:solidFill>
                  <a:srgbClr val="333333"/>
                </a:solidFill>
                <a:highlight>
                  <a:srgbClr val="FFFFFF"/>
                </a:highlight>
              </a:rPr>
              <a:t>IPv6 uses 128 binary bits to create a single unique address on the network. An IPv6 address is expressed by eight groups of hexadecimal (base-16) numbers separated by colons, as in</a:t>
            </a:r>
          </a:p>
          <a:p>
            <a:pPr marR="215900" lvl="0" rtl="0">
              <a:lnSpc>
                <a:spcPct val="100000"/>
              </a:lnSpc>
              <a:spcBef>
                <a:spcPts val="0"/>
              </a:spcBef>
              <a:spcAft>
                <a:spcPts val="1700"/>
              </a:spcAft>
              <a:buNone/>
            </a:pPr>
            <a:r>
              <a:rPr lang="en" sz="1400">
                <a:solidFill>
                  <a:srgbClr val="1155CC"/>
                </a:solidFill>
                <a:highlight>
                  <a:srgbClr val="FFFFFF"/>
                </a:highlight>
              </a:rPr>
              <a:t> 2001:cdba:0000:0000:0000:0000:3257:9652. </a:t>
            </a:r>
          </a:p>
          <a:p>
            <a:pPr lvl="0">
              <a:spcBef>
                <a:spcPts val="0"/>
              </a:spcBef>
              <a:spcAft>
                <a:spcPts val="0"/>
              </a:spcAft>
              <a:buNone/>
            </a:pPr>
            <a:endParaRPr sz="1200">
              <a:solidFill>
                <a:srgbClr val="666666"/>
              </a:solidFill>
              <a:highlight>
                <a:srgbClr val="FFFFFF"/>
              </a:highlight>
              <a:latin typeface="Arial"/>
              <a:ea typeface="Arial"/>
              <a:cs typeface="Arial"/>
              <a:sym typeface="Arial"/>
            </a:endParaRPr>
          </a:p>
          <a:p>
            <a:pPr lvl="0">
              <a:spcBef>
                <a:spcPts val="0"/>
              </a:spcBef>
              <a:buNone/>
            </a:pPr>
            <a:endParaRPr sz="1400">
              <a:solidFill>
                <a:srgbClr val="333333"/>
              </a:solidFill>
              <a:highlight>
                <a:srgbClr val="FFFFFF"/>
              </a:highlight>
              <a:latin typeface="Arial"/>
              <a:ea typeface="Arial"/>
              <a:cs typeface="Arial"/>
              <a:sym typeface="Arial"/>
            </a:endParaRPr>
          </a:p>
        </p:txBody>
      </p:sp>
      <p:pic>
        <p:nvPicPr>
          <p:cNvPr id="201" name="Shape 201"/>
          <p:cNvPicPr preferRelativeResize="0"/>
          <p:nvPr/>
        </p:nvPicPr>
        <p:blipFill>
          <a:blip r:embed="rId5">
            <a:alphaModFix/>
          </a:blip>
          <a:stretch>
            <a:fillRect/>
          </a:stretch>
        </p:blipFill>
        <p:spPr>
          <a:xfrm>
            <a:off x="3867526" y="372567"/>
            <a:ext cx="4566975" cy="1895399"/>
          </a:xfrm>
          <a:prstGeom prst="rect">
            <a:avLst/>
          </a:prstGeom>
          <a:noFill/>
          <a:ln>
            <a:noFill/>
          </a:ln>
        </p:spPr>
      </p:pic>
      <p:sp>
        <p:nvSpPr>
          <p:cNvPr id="202" name="Shape 20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Domain names</a:t>
            </a:r>
          </a:p>
        </p:txBody>
      </p:sp>
      <p:sp>
        <p:nvSpPr>
          <p:cNvPr id="208" name="Shape 208"/>
          <p:cNvSpPr txBox="1">
            <a:spLocks noGrp="1"/>
          </p:cNvSpPr>
          <p:nvPr>
            <p:ph type="body" idx="1"/>
          </p:nvPr>
        </p:nvSpPr>
        <p:spPr>
          <a:xfrm>
            <a:off x="311700" y="1448867"/>
            <a:ext cx="8520600" cy="5160800"/>
          </a:xfrm>
          <a:prstGeom prst="rect">
            <a:avLst/>
          </a:prstGeom>
        </p:spPr>
        <p:txBody>
          <a:bodyPr lIns="91425" tIns="91425" rIns="91425" bIns="91425" anchor="t" anchorCtr="0">
            <a:noAutofit/>
          </a:bodyPr>
          <a:lstStyle/>
          <a:p>
            <a:pPr lvl="0" algn="just">
              <a:spcBef>
                <a:spcPts val="0"/>
              </a:spcBef>
              <a:spcAft>
                <a:spcPts val="0"/>
              </a:spcAft>
              <a:buNone/>
            </a:pPr>
            <a:r>
              <a:rPr lang="en" sz="1000">
                <a:solidFill>
                  <a:srgbClr val="000000"/>
                </a:solidFill>
                <a:latin typeface="Arial"/>
                <a:ea typeface="Arial"/>
                <a:cs typeface="Arial"/>
                <a:sym typeface="Arial"/>
              </a:rPr>
              <a:t> </a:t>
            </a:r>
          </a:p>
          <a:p>
            <a:pPr marL="457200" lvl="0" indent="-228600" algn="just" rtl="0">
              <a:spcBef>
                <a:spcPts val="0"/>
              </a:spcBef>
              <a:spcAft>
                <a:spcPts val="0"/>
              </a:spcAft>
              <a:buClr>
                <a:srgbClr val="666666"/>
              </a:buClr>
            </a:pPr>
            <a:r>
              <a:rPr lang="en">
                <a:solidFill>
                  <a:srgbClr val="666666"/>
                </a:solidFill>
              </a:rPr>
              <a:t>The network software generally needs a 32-bit Internet address ( </a:t>
            </a:r>
            <a:r>
              <a:rPr lang="en" b="1">
                <a:solidFill>
                  <a:srgbClr val="666666"/>
                </a:solidFill>
              </a:rPr>
              <a:t>IP</a:t>
            </a:r>
            <a:r>
              <a:rPr lang="en">
                <a:solidFill>
                  <a:srgbClr val="666666"/>
                </a:solidFill>
              </a:rPr>
              <a:t> i.e.: 192.123.12.2) in order to open a connection.</a:t>
            </a:r>
          </a:p>
          <a:p>
            <a:pPr lvl="0" algn="just" rtl="0">
              <a:spcBef>
                <a:spcPts val="0"/>
              </a:spcBef>
              <a:spcAft>
                <a:spcPts val="0"/>
              </a:spcAft>
              <a:buNone/>
            </a:pPr>
            <a:endParaRPr>
              <a:solidFill>
                <a:srgbClr val="666666"/>
              </a:solidFill>
            </a:endParaRPr>
          </a:p>
          <a:p>
            <a:pPr marL="457200" lvl="0" indent="-228600" algn="just" rtl="0">
              <a:spcBef>
                <a:spcPts val="0"/>
              </a:spcBef>
              <a:spcAft>
                <a:spcPts val="0"/>
              </a:spcAft>
              <a:buClr>
                <a:srgbClr val="666666"/>
              </a:buClr>
            </a:pPr>
            <a:r>
              <a:rPr lang="en">
                <a:solidFill>
                  <a:srgbClr val="666666"/>
                </a:solidFill>
              </a:rPr>
              <a:t>Users prefer to deal with computer names rather than numbers. Thus there is a database that allows the software to look up a name and find the corresponding number.</a:t>
            </a:r>
          </a:p>
          <a:p>
            <a:pPr lvl="0" algn="just" rtl="0">
              <a:spcBef>
                <a:spcPts val="0"/>
              </a:spcBef>
              <a:spcAft>
                <a:spcPts val="0"/>
              </a:spcAft>
              <a:buNone/>
            </a:pPr>
            <a:endParaRPr>
              <a:solidFill>
                <a:srgbClr val="666666"/>
              </a:solidFill>
            </a:endParaRPr>
          </a:p>
          <a:p>
            <a:pPr marL="457200" lvl="0" indent="-228600" algn="just" rtl="0">
              <a:spcBef>
                <a:spcPts val="0"/>
              </a:spcBef>
              <a:spcAft>
                <a:spcPts val="0"/>
              </a:spcAft>
              <a:buClr>
                <a:srgbClr val="666666"/>
              </a:buClr>
            </a:pPr>
            <a:r>
              <a:rPr lang="en">
                <a:solidFill>
                  <a:srgbClr val="666666"/>
                </a:solidFill>
              </a:rPr>
              <a:t> Each system would have a file that listed all of the other systems, giving both their name and number.These files have been replaced by a set of name servers that keep track of host names and the corresponding Internet addresses.</a:t>
            </a:r>
          </a:p>
        </p:txBody>
      </p:sp>
      <p:sp>
        <p:nvSpPr>
          <p:cNvPr id="209" name="Shape 20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575800"/>
            <a:ext cx="8520600" cy="943200"/>
          </a:xfrm>
          <a:prstGeom prst="rect">
            <a:avLst/>
          </a:prstGeom>
        </p:spPr>
        <p:txBody>
          <a:bodyPr lIns="91425" tIns="91425" rIns="91425" bIns="91425" anchor="t" anchorCtr="0">
            <a:noAutofit/>
          </a:bodyPr>
          <a:lstStyle/>
          <a:p>
            <a:pPr lvl="0">
              <a:spcBef>
                <a:spcPts val="0"/>
              </a:spcBef>
              <a:buNone/>
            </a:pPr>
            <a:r>
              <a:rPr lang="en"/>
              <a:t>TCP communication</a:t>
            </a:r>
          </a:p>
        </p:txBody>
      </p:sp>
      <p:sp>
        <p:nvSpPr>
          <p:cNvPr id="215" name="Shape 215"/>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a:spcBef>
                <a:spcPts val="0"/>
              </a:spcBef>
              <a:buNone/>
            </a:pPr>
            <a:r>
              <a:rPr lang="en">
                <a:solidFill>
                  <a:srgbClr val="434343"/>
                </a:solidFill>
              </a:rPr>
              <a:t>TCP communication mainly consists of four main tasks</a:t>
            </a:r>
          </a:p>
          <a:p>
            <a:pPr marL="457200" lvl="0" indent="-228600">
              <a:lnSpc>
                <a:spcPct val="150000"/>
              </a:lnSpc>
              <a:spcBef>
                <a:spcPts val="0"/>
              </a:spcBef>
            </a:pPr>
            <a:r>
              <a:rPr lang="en"/>
              <a:t>Establish a connection</a:t>
            </a:r>
          </a:p>
          <a:p>
            <a:pPr marL="457200" lvl="0" indent="-228600">
              <a:lnSpc>
                <a:spcPct val="150000"/>
              </a:lnSpc>
              <a:spcBef>
                <a:spcPts val="0"/>
              </a:spcBef>
            </a:pPr>
            <a:r>
              <a:rPr lang="en"/>
              <a:t>Data transmission</a:t>
            </a:r>
          </a:p>
          <a:p>
            <a:pPr marL="457200" lvl="0" indent="-228600">
              <a:lnSpc>
                <a:spcPct val="150000"/>
              </a:lnSpc>
              <a:spcBef>
                <a:spcPts val="0"/>
              </a:spcBef>
            </a:pPr>
            <a:r>
              <a:rPr lang="en"/>
              <a:t>Error detection/correction/acknowledgement</a:t>
            </a:r>
          </a:p>
          <a:p>
            <a:pPr marL="457200" lvl="0" indent="-228600">
              <a:lnSpc>
                <a:spcPct val="150000"/>
              </a:lnSpc>
              <a:spcBef>
                <a:spcPts val="0"/>
              </a:spcBef>
            </a:pPr>
            <a:r>
              <a:rPr lang="en"/>
              <a:t>Connection closure</a:t>
            </a:r>
          </a:p>
        </p:txBody>
      </p:sp>
      <p:sp>
        <p:nvSpPr>
          <p:cNvPr id="216" name="Shape 21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3 way handshake</a:t>
            </a:r>
          </a:p>
        </p:txBody>
      </p:sp>
      <p:pic>
        <p:nvPicPr>
          <p:cNvPr id="222" name="Shape 222"/>
          <p:cNvPicPr preferRelativeResize="0"/>
          <p:nvPr/>
        </p:nvPicPr>
        <p:blipFill rotWithShape="1">
          <a:blip r:embed="rId3">
            <a:alphaModFix/>
          </a:blip>
          <a:srcRect b="13389"/>
          <a:stretch/>
        </p:blipFill>
        <p:spPr>
          <a:xfrm>
            <a:off x="179512" y="1604797"/>
            <a:ext cx="4942275" cy="4498400"/>
          </a:xfrm>
          <a:prstGeom prst="rect">
            <a:avLst/>
          </a:prstGeom>
          <a:noFill/>
          <a:ln>
            <a:noFill/>
          </a:ln>
        </p:spPr>
      </p:pic>
      <p:sp>
        <p:nvSpPr>
          <p:cNvPr id="223" name="Shape 22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27</a:t>
            </a:fld>
            <a:endParaRPr lang="en"/>
          </a:p>
        </p:txBody>
      </p:sp>
      <p:grpSp>
        <p:nvGrpSpPr>
          <p:cNvPr id="5" name="群組 4"/>
          <p:cNvGrpSpPr/>
          <p:nvPr/>
        </p:nvGrpSpPr>
        <p:grpSpPr>
          <a:xfrm>
            <a:off x="5298985" y="923865"/>
            <a:ext cx="2829857" cy="2517808"/>
            <a:chOff x="1585913" y="1547813"/>
            <a:chExt cx="5676137" cy="2408237"/>
          </a:xfrm>
        </p:grpSpPr>
        <p:sp>
          <p:nvSpPr>
            <p:cNvPr id="6" name="Rectangle 5"/>
            <p:cNvSpPr>
              <a:spLocks noChangeArrowheads="1"/>
            </p:cNvSpPr>
            <p:nvPr/>
          </p:nvSpPr>
          <p:spPr bwMode="auto">
            <a:xfrm>
              <a:off x="4349750" y="1835150"/>
              <a:ext cx="2654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Destination Port</a:t>
              </a:r>
            </a:p>
          </p:txBody>
        </p:sp>
        <p:sp>
          <p:nvSpPr>
            <p:cNvPr id="7" name="Rectangle 6"/>
            <p:cNvSpPr>
              <a:spLocks noChangeArrowheads="1"/>
            </p:cNvSpPr>
            <p:nvPr/>
          </p:nvSpPr>
          <p:spPr bwMode="auto">
            <a:xfrm>
              <a:off x="1682750" y="2444750"/>
              <a:ext cx="5321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Acknowledgment Number</a:t>
              </a:r>
            </a:p>
          </p:txBody>
        </p:sp>
        <p:sp>
          <p:nvSpPr>
            <p:cNvPr id="8" name="Rectangle 7"/>
            <p:cNvSpPr>
              <a:spLocks noChangeArrowheads="1"/>
            </p:cNvSpPr>
            <p:nvPr/>
          </p:nvSpPr>
          <p:spPr bwMode="auto">
            <a:xfrm>
              <a:off x="1682750" y="3359150"/>
              <a:ext cx="40259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Options...</a:t>
              </a:r>
            </a:p>
          </p:txBody>
        </p:sp>
        <p:sp>
          <p:nvSpPr>
            <p:cNvPr id="9" name="Rectangle 8"/>
            <p:cNvSpPr>
              <a:spLocks noChangeArrowheads="1"/>
            </p:cNvSpPr>
            <p:nvPr/>
          </p:nvSpPr>
          <p:spPr bwMode="auto">
            <a:xfrm>
              <a:off x="5721350" y="3359150"/>
              <a:ext cx="12827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Padding</a:t>
              </a:r>
            </a:p>
          </p:txBody>
        </p:sp>
        <p:sp>
          <p:nvSpPr>
            <p:cNvPr id="10" name="Rectangle 9"/>
            <p:cNvSpPr>
              <a:spLocks noChangeArrowheads="1"/>
            </p:cNvSpPr>
            <p:nvPr/>
          </p:nvSpPr>
          <p:spPr bwMode="auto">
            <a:xfrm>
              <a:off x="1682750" y="3663950"/>
              <a:ext cx="5321300" cy="292100"/>
            </a:xfrm>
            <a:prstGeom prst="rect">
              <a:avLst/>
            </a:prstGeom>
            <a:solidFill>
              <a:schemeClr val="tx2"/>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Data...</a:t>
              </a:r>
            </a:p>
          </p:txBody>
        </p:sp>
        <p:sp>
          <p:nvSpPr>
            <p:cNvPr id="11" name="Rectangle 10"/>
            <p:cNvSpPr>
              <a:spLocks noChangeArrowheads="1"/>
            </p:cNvSpPr>
            <p:nvPr/>
          </p:nvSpPr>
          <p:spPr bwMode="auto">
            <a:xfrm>
              <a:off x="1585913" y="1547813"/>
              <a:ext cx="472652"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0</a:t>
              </a:r>
            </a:p>
          </p:txBody>
        </p:sp>
        <p:sp>
          <p:nvSpPr>
            <p:cNvPr id="12" name="Rectangle 11"/>
            <p:cNvSpPr>
              <a:spLocks noChangeArrowheads="1"/>
            </p:cNvSpPr>
            <p:nvPr/>
          </p:nvSpPr>
          <p:spPr bwMode="auto">
            <a:xfrm>
              <a:off x="2271713" y="1547813"/>
              <a:ext cx="472652"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4</a:t>
              </a:r>
            </a:p>
          </p:txBody>
        </p:sp>
        <p:sp>
          <p:nvSpPr>
            <p:cNvPr id="13" name="Rectangle 12"/>
            <p:cNvSpPr>
              <a:spLocks noChangeArrowheads="1"/>
            </p:cNvSpPr>
            <p:nvPr/>
          </p:nvSpPr>
          <p:spPr bwMode="auto">
            <a:xfrm>
              <a:off x="3033714" y="1547813"/>
              <a:ext cx="572326"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10</a:t>
              </a:r>
            </a:p>
          </p:txBody>
        </p:sp>
        <p:sp>
          <p:nvSpPr>
            <p:cNvPr id="14" name="Rectangle 13"/>
            <p:cNvSpPr>
              <a:spLocks noChangeArrowheads="1"/>
            </p:cNvSpPr>
            <p:nvPr/>
          </p:nvSpPr>
          <p:spPr bwMode="auto">
            <a:xfrm>
              <a:off x="4176713" y="1547813"/>
              <a:ext cx="572326"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16</a:t>
              </a:r>
            </a:p>
          </p:txBody>
        </p:sp>
        <p:sp>
          <p:nvSpPr>
            <p:cNvPr id="15" name="Rectangle 14"/>
            <p:cNvSpPr>
              <a:spLocks noChangeArrowheads="1"/>
            </p:cNvSpPr>
            <p:nvPr/>
          </p:nvSpPr>
          <p:spPr bwMode="auto">
            <a:xfrm>
              <a:off x="4860925" y="1547813"/>
              <a:ext cx="572326"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19</a:t>
              </a:r>
            </a:p>
          </p:txBody>
        </p:sp>
        <p:sp>
          <p:nvSpPr>
            <p:cNvPr id="16" name="Rectangle 15"/>
            <p:cNvSpPr>
              <a:spLocks noChangeArrowheads="1"/>
            </p:cNvSpPr>
            <p:nvPr/>
          </p:nvSpPr>
          <p:spPr bwMode="auto">
            <a:xfrm>
              <a:off x="5622925" y="1547813"/>
              <a:ext cx="572326"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24</a:t>
              </a:r>
            </a:p>
          </p:txBody>
        </p:sp>
        <p:sp>
          <p:nvSpPr>
            <p:cNvPr id="17" name="Rectangle 16"/>
            <p:cNvSpPr>
              <a:spLocks noChangeArrowheads="1"/>
            </p:cNvSpPr>
            <p:nvPr/>
          </p:nvSpPr>
          <p:spPr bwMode="auto">
            <a:xfrm>
              <a:off x="6689724" y="1547813"/>
              <a:ext cx="572326" cy="19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a:solidFill>
                    <a:schemeClr val="accent2"/>
                  </a:solidFill>
                </a:rPr>
                <a:t>31</a:t>
              </a:r>
            </a:p>
          </p:txBody>
        </p:sp>
        <p:sp>
          <p:nvSpPr>
            <p:cNvPr id="18" name="Rectangle 17"/>
            <p:cNvSpPr>
              <a:spLocks noChangeArrowheads="1"/>
            </p:cNvSpPr>
            <p:nvPr/>
          </p:nvSpPr>
          <p:spPr bwMode="auto">
            <a:xfrm>
              <a:off x="1682750" y="1835150"/>
              <a:ext cx="2654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Source Port</a:t>
              </a:r>
            </a:p>
          </p:txBody>
        </p:sp>
        <p:sp>
          <p:nvSpPr>
            <p:cNvPr id="19" name="Rectangle 18"/>
            <p:cNvSpPr>
              <a:spLocks noChangeArrowheads="1"/>
            </p:cNvSpPr>
            <p:nvPr/>
          </p:nvSpPr>
          <p:spPr bwMode="auto">
            <a:xfrm>
              <a:off x="4349750" y="2749550"/>
              <a:ext cx="2654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Window</a:t>
              </a:r>
            </a:p>
          </p:txBody>
        </p:sp>
        <p:sp>
          <p:nvSpPr>
            <p:cNvPr id="20" name="Rectangle 19"/>
            <p:cNvSpPr>
              <a:spLocks noChangeArrowheads="1"/>
            </p:cNvSpPr>
            <p:nvPr/>
          </p:nvSpPr>
          <p:spPr bwMode="auto">
            <a:xfrm>
              <a:off x="1682750" y="2749550"/>
              <a:ext cx="6731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Len</a:t>
              </a:r>
            </a:p>
          </p:txBody>
        </p:sp>
        <p:sp>
          <p:nvSpPr>
            <p:cNvPr id="21" name="Rectangle 20"/>
            <p:cNvSpPr>
              <a:spLocks noChangeArrowheads="1"/>
            </p:cNvSpPr>
            <p:nvPr/>
          </p:nvSpPr>
          <p:spPr bwMode="auto">
            <a:xfrm>
              <a:off x="1682750" y="2139950"/>
              <a:ext cx="5321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Sequence Number</a:t>
              </a:r>
            </a:p>
          </p:txBody>
        </p:sp>
        <p:sp>
          <p:nvSpPr>
            <p:cNvPr id="22" name="Rectangle 21"/>
            <p:cNvSpPr>
              <a:spLocks noChangeArrowheads="1"/>
            </p:cNvSpPr>
            <p:nvPr/>
          </p:nvSpPr>
          <p:spPr bwMode="auto">
            <a:xfrm>
              <a:off x="2368550" y="2749550"/>
              <a:ext cx="9017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Reserved</a:t>
              </a:r>
            </a:p>
          </p:txBody>
        </p:sp>
        <p:sp>
          <p:nvSpPr>
            <p:cNvPr id="23" name="Rectangle 22"/>
            <p:cNvSpPr>
              <a:spLocks noChangeArrowheads="1"/>
            </p:cNvSpPr>
            <p:nvPr/>
          </p:nvSpPr>
          <p:spPr bwMode="auto">
            <a:xfrm>
              <a:off x="3282950" y="2749550"/>
              <a:ext cx="10541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Flags</a:t>
              </a:r>
            </a:p>
          </p:txBody>
        </p:sp>
        <p:sp>
          <p:nvSpPr>
            <p:cNvPr id="24" name="Rectangle 23"/>
            <p:cNvSpPr>
              <a:spLocks noChangeArrowheads="1"/>
            </p:cNvSpPr>
            <p:nvPr/>
          </p:nvSpPr>
          <p:spPr bwMode="auto">
            <a:xfrm>
              <a:off x="4349750" y="3054350"/>
              <a:ext cx="2654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Urgent Pointer</a:t>
              </a:r>
            </a:p>
          </p:txBody>
        </p:sp>
        <p:sp>
          <p:nvSpPr>
            <p:cNvPr id="25" name="Rectangle 24"/>
            <p:cNvSpPr>
              <a:spLocks noChangeArrowheads="1"/>
            </p:cNvSpPr>
            <p:nvPr/>
          </p:nvSpPr>
          <p:spPr bwMode="auto">
            <a:xfrm>
              <a:off x="1682750" y="3054350"/>
              <a:ext cx="2654300" cy="2921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ltLang="en-US" sz="700">
                  <a:solidFill>
                    <a:schemeClr val="bg2"/>
                  </a:solidFill>
                </a:rPr>
                <a:t>Checksum</a:t>
              </a:r>
            </a:p>
          </p:txBody>
        </p:sp>
      </p:grpSp>
      <p:sp>
        <p:nvSpPr>
          <p:cNvPr id="26" name="Rectangle 25"/>
          <p:cNvSpPr>
            <a:spLocks noChangeArrowheads="1"/>
          </p:cNvSpPr>
          <p:nvPr/>
        </p:nvSpPr>
        <p:spPr bwMode="auto">
          <a:xfrm>
            <a:off x="5076057" y="3834650"/>
            <a:ext cx="4162999" cy="127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700" b="1" u="sng"/>
              <a:t>Field		Purpose</a:t>
            </a:r>
            <a:endParaRPr lang="en-US" altLang="en-US" sz="700" u="sng"/>
          </a:p>
          <a:p>
            <a:pPr eaLnBrk="0" hangingPunct="0"/>
            <a:r>
              <a:rPr lang="en-US" altLang="en-US" sz="700"/>
              <a:t>Source Port		Identifies originating application</a:t>
            </a:r>
          </a:p>
          <a:p>
            <a:pPr eaLnBrk="0" hangingPunct="0"/>
            <a:r>
              <a:rPr lang="en-US" altLang="en-US" sz="700"/>
              <a:t>Destination Port	Identifies destination application</a:t>
            </a:r>
          </a:p>
          <a:p>
            <a:pPr eaLnBrk="0" hangingPunct="0"/>
            <a:r>
              <a:rPr lang="en-US" altLang="en-US" sz="700"/>
              <a:t>Sequence Number	Sequence number of first octet in the segment</a:t>
            </a:r>
          </a:p>
          <a:p>
            <a:pPr eaLnBrk="0" hangingPunct="0"/>
            <a:r>
              <a:rPr lang="en-US" altLang="en-US" sz="700"/>
              <a:t>Acknowledgment #	Sequence number of the </a:t>
            </a:r>
            <a:r>
              <a:rPr lang="en-US" altLang="en-US" sz="700" b="1">
                <a:solidFill>
                  <a:srgbClr val="FF0000"/>
                </a:solidFill>
              </a:rPr>
              <a:t>next</a:t>
            </a:r>
            <a:r>
              <a:rPr lang="en-US" altLang="en-US" sz="700"/>
              <a:t> expected octet (if ACK flag set)</a:t>
            </a:r>
          </a:p>
          <a:p>
            <a:pPr eaLnBrk="0" hangingPunct="0"/>
            <a:r>
              <a:rPr lang="en-US" altLang="en-US" sz="700"/>
              <a:t>Len	Length of TCP header in 4 octet units</a:t>
            </a:r>
          </a:p>
          <a:p>
            <a:pPr eaLnBrk="0" hangingPunct="0"/>
            <a:r>
              <a:rPr lang="en-US" altLang="en-US" sz="700"/>
              <a:t>Flags	TCP flags: SYN, FIN, RST, PSH, ACK, URG</a:t>
            </a:r>
          </a:p>
          <a:p>
            <a:pPr eaLnBrk="0" hangingPunct="0"/>
            <a:r>
              <a:rPr lang="en-US" altLang="en-US" sz="700"/>
              <a:t>Window	Number of octets from ACK that sender will accept</a:t>
            </a:r>
          </a:p>
          <a:p>
            <a:pPr eaLnBrk="0" hangingPunct="0"/>
            <a:r>
              <a:rPr lang="en-US" altLang="en-US" sz="700"/>
              <a:t>Checksum	Checksum of IP pseudo-header + TCP header + data</a:t>
            </a:r>
          </a:p>
          <a:p>
            <a:pPr eaLnBrk="0" hangingPunct="0"/>
            <a:r>
              <a:rPr lang="en-US" altLang="en-US" sz="700"/>
              <a:t>Urgent Pointer	Pointer to end of “urgent data”</a:t>
            </a:r>
          </a:p>
          <a:p>
            <a:pPr eaLnBrk="0" hangingPunct="0"/>
            <a:r>
              <a:rPr lang="en-US" altLang="en-US" sz="700"/>
              <a:t>Options		Special TCP options such as MSS and Window Scale</a:t>
            </a:r>
          </a:p>
        </p:txBody>
      </p:sp>
      <p:cxnSp>
        <p:nvCxnSpPr>
          <p:cNvPr id="3" name="直線單箭頭接點 2"/>
          <p:cNvCxnSpPr/>
          <p:nvPr/>
        </p:nvCxnSpPr>
        <p:spPr>
          <a:xfrm flipH="1" flipV="1">
            <a:off x="2650650" y="2817615"/>
            <a:ext cx="409183" cy="707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H="1" flipV="1">
            <a:off x="2771800" y="3853997"/>
            <a:ext cx="288032" cy="1303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2555776" y="2817615"/>
            <a:ext cx="94873" cy="1955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What is a network protocol</a:t>
            </a:r>
          </a:p>
        </p:txBody>
      </p:sp>
      <p:sp>
        <p:nvSpPr>
          <p:cNvPr id="75" name="Shape 75"/>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a:spcBef>
                <a:spcPts val="0"/>
              </a:spcBef>
              <a:buNone/>
            </a:pPr>
            <a:r>
              <a:rPr lang="en">
                <a:solidFill>
                  <a:srgbClr val="000000"/>
                </a:solidFill>
              </a:rPr>
              <a:t>A protocol is the special set of rules that end points in a telecommunication connection use when they communicate. </a:t>
            </a:r>
          </a:p>
          <a:p>
            <a:pPr marL="457200" lvl="0" indent="-228600">
              <a:spcBef>
                <a:spcPts val="0"/>
              </a:spcBef>
            </a:pPr>
            <a:r>
              <a:rPr lang="en"/>
              <a:t>specify interactions between the communicating entities.</a:t>
            </a:r>
          </a:p>
          <a:p>
            <a:pPr marL="457200" lvl="0" indent="-228600">
              <a:spcBef>
                <a:spcPts val="0"/>
              </a:spcBef>
            </a:pPr>
            <a:r>
              <a:rPr lang="en"/>
              <a:t>exist at several levels in a telecommunication connection.</a:t>
            </a:r>
          </a:p>
          <a:p>
            <a:pPr marL="457200" lvl="0" indent="-228600">
              <a:spcBef>
                <a:spcPts val="0"/>
              </a:spcBef>
            </a:pPr>
            <a:r>
              <a:rPr lang="en"/>
              <a:t>each protocol has its own method of how data is formatted when sent and what to do with it once received, how that data is compressed or how to check for errors in data.</a:t>
            </a:r>
          </a:p>
          <a:p>
            <a:pPr lvl="0" rtl="0">
              <a:spcBef>
                <a:spcPts val="0"/>
              </a:spcBef>
              <a:buNone/>
            </a:pPr>
            <a:endParaRPr/>
          </a:p>
        </p:txBody>
      </p:sp>
      <p:sp>
        <p:nvSpPr>
          <p:cNvPr id="76" name="Shape 7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rtl="0">
              <a:spcBef>
                <a:spcPts val="0"/>
              </a:spcBef>
              <a:buNone/>
            </a:pPr>
            <a:r>
              <a:rPr lang="en"/>
              <a:t>Connectionless/Stateless Protocols</a:t>
            </a:r>
          </a:p>
        </p:txBody>
      </p:sp>
      <p:sp>
        <p:nvSpPr>
          <p:cNvPr id="82" name="Shape 82"/>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lvl="0" rtl="0">
              <a:spcBef>
                <a:spcPts val="0"/>
              </a:spcBef>
              <a:buNone/>
            </a:pPr>
            <a:r>
              <a:rPr lang="en"/>
              <a:t>communication between two network endpoints in which a message can be sent from one end point to another without prior arrangement. </a:t>
            </a:r>
          </a:p>
          <a:p>
            <a:pPr lvl="0" rtl="0">
              <a:spcBef>
                <a:spcPts val="0"/>
              </a:spcBef>
              <a:buNone/>
            </a:pPr>
            <a:endParaRPr sz="1400"/>
          </a:p>
          <a:p>
            <a:pPr marL="457200" lvl="0" indent="-317500" rtl="0">
              <a:spcBef>
                <a:spcPts val="0"/>
              </a:spcBef>
              <a:buSzPct val="100000"/>
            </a:pPr>
            <a:r>
              <a:rPr lang="en" sz="1400"/>
              <a:t>The device at one end of the communication transmits data to the other, without first ensuring that the recipient is available and ready to receive the data. </a:t>
            </a:r>
          </a:p>
          <a:p>
            <a:pPr marL="457200" lvl="0" indent="-317500" rtl="0">
              <a:spcBef>
                <a:spcPts val="0"/>
              </a:spcBef>
              <a:buSzPct val="100000"/>
            </a:pPr>
            <a:r>
              <a:rPr lang="en" sz="1400"/>
              <a:t>The device sending a message simply sends it addressed to the intended recipient. </a:t>
            </a:r>
          </a:p>
          <a:p>
            <a:pPr marL="457200" lvl="0" indent="-317500" rtl="0">
              <a:spcBef>
                <a:spcPts val="0"/>
              </a:spcBef>
              <a:buSzPct val="100000"/>
            </a:pPr>
            <a:r>
              <a:rPr lang="en" sz="1400"/>
              <a:t>If there are problems with the transmission, it may be necessary to resend the data several times</a:t>
            </a:r>
          </a:p>
          <a:p>
            <a:pPr lvl="0" rtl="0">
              <a:spcBef>
                <a:spcPts val="0"/>
              </a:spcBef>
              <a:buNone/>
            </a:pPr>
            <a:r>
              <a:rPr lang="en" sz="1400" i="1">
                <a:solidFill>
                  <a:srgbClr val="434343"/>
                </a:solidFill>
              </a:rPr>
              <a:t>IP is a connectionless protocol.With IP(actually TCP), messages (or other data) are broken up into small independent "packets" and sent between computers via the Internet. IP is responsible for "routing" each packet to the correct destination.</a:t>
            </a:r>
          </a:p>
          <a:p>
            <a:pPr lvl="0" rtl="0">
              <a:spcBef>
                <a:spcPts val="0"/>
              </a:spcBef>
              <a:buNone/>
            </a:pPr>
            <a:endParaRPr sz="1400"/>
          </a:p>
        </p:txBody>
      </p:sp>
      <p:sp>
        <p:nvSpPr>
          <p:cNvPr id="83" name="Shape 8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a:latin typeface="Comic Sans MS" pitchFamily="66" charset="0"/>
              </a:rPr>
              <a:t>TCP/IP protocol family</a:t>
            </a:r>
          </a:p>
        </p:txBody>
      </p:sp>
      <p:sp>
        <p:nvSpPr>
          <p:cNvPr id="8195" name="Rectangle 3"/>
          <p:cNvSpPr>
            <a:spLocks noGrp="1" noChangeArrowheads="1"/>
          </p:cNvSpPr>
          <p:nvPr>
            <p:ph idx="1"/>
          </p:nvPr>
        </p:nvSpPr>
        <p:spPr/>
        <p:txBody>
          <a:bodyPr/>
          <a:lstStyle/>
          <a:p>
            <a:r>
              <a:rPr lang="en-GB" altLang="en-US">
                <a:latin typeface="Arial" pitchFamily="34" charset="0"/>
              </a:rPr>
              <a:t>IP : Internet Protocol</a:t>
            </a:r>
          </a:p>
          <a:p>
            <a:pPr lvl="1"/>
            <a:r>
              <a:rPr lang="en-GB" altLang="en-US">
                <a:latin typeface="Arial" pitchFamily="34" charset="0"/>
              </a:rPr>
              <a:t>UDP : User Datagram Protocol</a:t>
            </a:r>
          </a:p>
          <a:p>
            <a:pPr lvl="2"/>
            <a:r>
              <a:rPr lang="en-GB" altLang="en-US">
                <a:latin typeface="Arial" pitchFamily="34" charset="0"/>
              </a:rPr>
              <a:t>RTP, traceroute</a:t>
            </a:r>
          </a:p>
          <a:p>
            <a:pPr lvl="1"/>
            <a:r>
              <a:rPr lang="en-GB" altLang="en-US">
                <a:latin typeface="Arial" pitchFamily="34" charset="0"/>
              </a:rPr>
              <a:t>TCP : Transmission Control Protocol</a:t>
            </a:r>
          </a:p>
          <a:p>
            <a:pPr lvl="2"/>
            <a:r>
              <a:rPr lang="en-GB" altLang="en-US">
                <a:latin typeface="Arial" pitchFamily="34" charset="0"/>
              </a:rPr>
              <a:t>HTTP, FTP, ssh</a:t>
            </a:r>
          </a:p>
          <a:p>
            <a:endParaRPr lang="en-GB" altLang="en-US">
              <a:latin typeface="Arial" pitchFamily="34" charset="0"/>
            </a:endParaRPr>
          </a:p>
        </p:txBody>
      </p:sp>
    </p:spTree>
    <p:extLst>
      <p:ext uri="{BB962C8B-B14F-4D97-AF65-F5344CB8AC3E}">
        <p14:creationId xmlns:p14="http://schemas.microsoft.com/office/powerpoint/2010/main" val="25597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TCP/IP </a:t>
            </a:r>
          </a:p>
        </p:txBody>
      </p:sp>
      <p:sp>
        <p:nvSpPr>
          <p:cNvPr id="89" name="Shape 89"/>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marL="457200" lvl="0" indent="-228600">
              <a:spcBef>
                <a:spcPts val="0"/>
              </a:spcBef>
              <a:buClr>
                <a:schemeClr val="accent4"/>
              </a:buClr>
              <a:buFont typeface="Arial"/>
            </a:pPr>
            <a:r>
              <a:rPr lang="en" b="1">
                <a:solidFill>
                  <a:schemeClr val="accent4"/>
                </a:solidFill>
                <a:latin typeface="Arial"/>
                <a:ea typeface="Arial"/>
                <a:cs typeface="Arial"/>
                <a:sym typeface="Arial"/>
              </a:rPr>
              <a:t>TCP - Transmission Control Protocol</a:t>
            </a:r>
          </a:p>
          <a:p>
            <a:pPr lvl="0">
              <a:spcBef>
                <a:spcPts val="0"/>
              </a:spcBef>
              <a:buNone/>
            </a:pPr>
            <a:r>
              <a:rPr lang="en">
                <a:solidFill>
                  <a:srgbClr val="000000"/>
                </a:solidFill>
                <a:latin typeface="Arial"/>
                <a:ea typeface="Arial"/>
                <a:cs typeface="Arial"/>
                <a:sym typeface="Arial"/>
              </a:rPr>
              <a:t>TCP is responsible for breaking data down into small packets before they can be sent over a network, and for assembling the packets again when they arrived to the destination.</a:t>
            </a:r>
          </a:p>
          <a:p>
            <a:pPr marL="457200" lvl="0" indent="-228600">
              <a:spcBef>
                <a:spcPts val="0"/>
              </a:spcBef>
              <a:buClr>
                <a:schemeClr val="accent4"/>
              </a:buClr>
              <a:buFont typeface="Arial"/>
            </a:pPr>
            <a:r>
              <a:rPr lang="en" b="1">
                <a:solidFill>
                  <a:schemeClr val="accent4"/>
                </a:solidFill>
                <a:latin typeface="Arial"/>
                <a:ea typeface="Arial"/>
                <a:cs typeface="Arial"/>
                <a:sym typeface="Arial"/>
              </a:rPr>
              <a:t>IP - Internet Protocol</a:t>
            </a:r>
          </a:p>
          <a:p>
            <a:pPr lvl="0">
              <a:spcBef>
                <a:spcPts val="0"/>
              </a:spcBef>
              <a:buNone/>
            </a:pPr>
            <a:r>
              <a:rPr lang="en">
                <a:solidFill>
                  <a:srgbClr val="000000"/>
                </a:solidFill>
                <a:latin typeface="Arial"/>
                <a:ea typeface="Arial"/>
                <a:cs typeface="Arial"/>
                <a:sym typeface="Arial"/>
              </a:rPr>
              <a:t>IP takes care of the communication between computers. It is responsible for addressing, sending and receiving the data packets over the Internet.</a:t>
            </a:r>
          </a:p>
          <a:p>
            <a:pPr lvl="0">
              <a:spcBef>
                <a:spcPts val="0"/>
              </a:spcBef>
              <a:buNone/>
            </a:pPr>
            <a:endParaRPr/>
          </a:p>
        </p:txBody>
      </p:sp>
      <p:sp>
        <p:nvSpPr>
          <p:cNvPr id="90" name="Shape 9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TCP characteristics</a:t>
            </a:r>
          </a:p>
        </p:txBody>
      </p:sp>
      <p:sp>
        <p:nvSpPr>
          <p:cNvPr id="96" name="Shape 96"/>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marL="457200" lvl="0" indent="-228600">
              <a:spcBef>
                <a:spcPts val="0"/>
              </a:spcBef>
              <a:buChar char="●"/>
            </a:pPr>
            <a:r>
              <a:rPr lang="en"/>
              <a:t>Connection oriented protocol</a:t>
            </a:r>
          </a:p>
          <a:p>
            <a:pPr lvl="0">
              <a:spcBef>
                <a:spcPts val="0"/>
              </a:spcBef>
              <a:buNone/>
            </a:pPr>
            <a:r>
              <a:rPr lang="en">
                <a:solidFill>
                  <a:srgbClr val="000000"/>
                </a:solidFill>
              </a:rPr>
              <a:t>client and server must establish a connection before data transferring</a:t>
            </a:r>
          </a:p>
          <a:p>
            <a:pPr marL="457200" lvl="0" indent="-228600">
              <a:spcBef>
                <a:spcPts val="0"/>
              </a:spcBef>
              <a:buChar char="●"/>
            </a:pPr>
            <a:r>
              <a:rPr lang="en"/>
              <a:t>Provides reliability</a:t>
            </a:r>
          </a:p>
          <a:p>
            <a:pPr marL="914400" lvl="1" indent="-228600">
              <a:spcBef>
                <a:spcPts val="0"/>
              </a:spcBef>
              <a:buClr>
                <a:srgbClr val="000000"/>
              </a:buClr>
              <a:buChar char="○"/>
            </a:pPr>
            <a:r>
              <a:rPr lang="en">
                <a:solidFill>
                  <a:srgbClr val="000000"/>
                </a:solidFill>
              </a:rPr>
              <a:t>data acknowledgement(</a:t>
            </a:r>
            <a:r>
              <a:rPr lang="zh-TW" altLang="en-US">
                <a:solidFill>
                  <a:srgbClr val="000000"/>
                </a:solidFill>
              </a:rPr>
              <a:t>資料順序</a:t>
            </a:r>
            <a:r>
              <a:rPr lang="en">
                <a:solidFill>
                  <a:srgbClr val="000000"/>
                </a:solidFill>
              </a:rPr>
              <a:t>)</a:t>
            </a:r>
          </a:p>
          <a:p>
            <a:pPr marL="914400" lvl="1" indent="-228600">
              <a:spcBef>
                <a:spcPts val="0"/>
              </a:spcBef>
              <a:buClr>
                <a:srgbClr val="000000"/>
              </a:buClr>
              <a:buChar char="○"/>
            </a:pPr>
            <a:r>
              <a:rPr lang="en">
                <a:solidFill>
                  <a:srgbClr val="000000"/>
                </a:solidFill>
              </a:rPr>
              <a:t>3 way handshake</a:t>
            </a:r>
            <a:r>
              <a:rPr lang="zh-TW" altLang="en-US">
                <a:solidFill>
                  <a:srgbClr val="000000"/>
                </a:solidFill>
              </a:rPr>
              <a:t>（三方握手）</a:t>
            </a:r>
            <a:endParaRPr lang="en">
              <a:solidFill>
                <a:srgbClr val="000000"/>
              </a:solidFill>
            </a:endParaRPr>
          </a:p>
          <a:p>
            <a:pPr marL="914400" lvl="1" indent="-228600">
              <a:spcBef>
                <a:spcPts val="0"/>
              </a:spcBef>
              <a:buClr>
                <a:srgbClr val="000000"/>
              </a:buClr>
              <a:buChar char="○"/>
            </a:pPr>
            <a:r>
              <a:rPr lang="en">
                <a:solidFill>
                  <a:srgbClr val="000000"/>
                </a:solidFill>
              </a:rPr>
              <a:t>checksums on both header and contents</a:t>
            </a:r>
            <a:r>
              <a:rPr lang="zh-TW" altLang="en-US">
                <a:solidFill>
                  <a:srgbClr val="000000"/>
                </a:solidFill>
              </a:rPr>
              <a:t>（資料正確）</a:t>
            </a:r>
            <a:endParaRPr lang="en">
              <a:solidFill>
                <a:srgbClr val="000000"/>
              </a:solidFill>
            </a:endParaRPr>
          </a:p>
          <a:p>
            <a:pPr marL="457200" lvl="0" indent="-228600">
              <a:spcBef>
                <a:spcPts val="0"/>
              </a:spcBef>
              <a:buChar char="●"/>
            </a:pPr>
            <a:r>
              <a:rPr lang="en"/>
              <a:t>Implements flow control(</a:t>
            </a:r>
            <a:r>
              <a:rPr lang="zh-TW" altLang="en-US"/>
              <a:t>流量控制</a:t>
            </a:r>
            <a:r>
              <a:rPr lang="en"/>
              <a:t>)</a:t>
            </a:r>
          </a:p>
          <a:p>
            <a:pPr marL="914400" lvl="1" indent="-228600">
              <a:spcBef>
                <a:spcPts val="0"/>
              </a:spcBef>
              <a:buClr>
                <a:srgbClr val="000000"/>
              </a:buClr>
              <a:buChar char="○"/>
            </a:pPr>
            <a:r>
              <a:rPr lang="en">
                <a:solidFill>
                  <a:srgbClr val="000000"/>
                </a:solidFill>
              </a:rPr>
              <a:t>sender cannot overwhelm receiver with data</a:t>
            </a:r>
          </a:p>
        </p:txBody>
      </p:sp>
      <p:sp>
        <p:nvSpPr>
          <p:cNvPr id="97" name="Shape 9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grpSp>
        <p:nvGrpSpPr>
          <p:cNvPr id="5" name="群組 4"/>
          <p:cNvGrpSpPr/>
          <p:nvPr/>
        </p:nvGrpSpPr>
        <p:grpSpPr>
          <a:xfrm>
            <a:off x="4869261" y="452899"/>
            <a:ext cx="3181850" cy="2034772"/>
            <a:chOff x="304800" y="2667000"/>
            <a:chExt cx="13227698" cy="3950321"/>
          </a:xfrm>
        </p:grpSpPr>
        <p:grpSp>
          <p:nvGrpSpPr>
            <p:cNvPr id="6" name="Group 4"/>
            <p:cNvGrpSpPr>
              <a:grpSpLocks/>
            </p:cNvGrpSpPr>
            <p:nvPr/>
          </p:nvGrpSpPr>
          <p:grpSpPr bwMode="auto">
            <a:xfrm>
              <a:off x="533400" y="2667000"/>
              <a:ext cx="8077200" cy="3505200"/>
              <a:chOff x="2725" y="2653"/>
              <a:chExt cx="550" cy="280"/>
            </a:xfrm>
          </p:grpSpPr>
          <p:grpSp>
            <p:nvGrpSpPr>
              <p:cNvPr id="453" name="Group 5"/>
              <p:cNvGrpSpPr>
                <a:grpSpLocks/>
              </p:cNvGrpSpPr>
              <p:nvPr/>
            </p:nvGrpSpPr>
            <p:grpSpPr bwMode="auto">
              <a:xfrm>
                <a:off x="2733" y="2663"/>
                <a:ext cx="542" cy="270"/>
                <a:chOff x="2733" y="2663"/>
                <a:chExt cx="542" cy="270"/>
              </a:xfrm>
            </p:grpSpPr>
            <p:sp>
              <p:nvSpPr>
                <p:cNvPr id="464" name="Oval 6"/>
                <p:cNvSpPr>
                  <a:spLocks noChangeArrowheads="1"/>
                </p:cNvSpPr>
                <p:nvPr/>
              </p:nvSpPr>
              <p:spPr bwMode="auto">
                <a:xfrm>
                  <a:off x="2919" y="2663"/>
                  <a:ext cx="236" cy="1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5" name="Oval 7"/>
                <p:cNvSpPr>
                  <a:spLocks noChangeArrowheads="1"/>
                </p:cNvSpPr>
                <p:nvPr/>
              </p:nvSpPr>
              <p:spPr bwMode="auto">
                <a:xfrm>
                  <a:off x="2790" y="2691"/>
                  <a:ext cx="175" cy="1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6" name="Oval 8"/>
                <p:cNvSpPr>
                  <a:spLocks noChangeArrowheads="1"/>
                </p:cNvSpPr>
                <p:nvPr/>
              </p:nvSpPr>
              <p:spPr bwMode="auto">
                <a:xfrm>
                  <a:off x="2733" y="2759"/>
                  <a:ext cx="117" cy="9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7" name="Oval 9"/>
                <p:cNvSpPr>
                  <a:spLocks noChangeArrowheads="1"/>
                </p:cNvSpPr>
                <p:nvPr/>
              </p:nvSpPr>
              <p:spPr bwMode="auto">
                <a:xfrm>
                  <a:off x="2770" y="2804"/>
                  <a:ext cx="179" cy="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8" name="Oval 10"/>
                <p:cNvSpPr>
                  <a:spLocks noChangeArrowheads="1"/>
                </p:cNvSpPr>
                <p:nvPr/>
              </p:nvSpPr>
              <p:spPr bwMode="auto">
                <a:xfrm>
                  <a:off x="2900" y="2817"/>
                  <a:ext cx="272" cy="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9" name="Oval 11"/>
                <p:cNvSpPr>
                  <a:spLocks noChangeArrowheads="1"/>
                </p:cNvSpPr>
                <p:nvPr/>
              </p:nvSpPr>
              <p:spPr bwMode="auto">
                <a:xfrm>
                  <a:off x="3075" y="2694"/>
                  <a:ext cx="172" cy="8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70" name="Oval 12"/>
                <p:cNvSpPr>
                  <a:spLocks noChangeArrowheads="1"/>
                </p:cNvSpPr>
                <p:nvPr/>
              </p:nvSpPr>
              <p:spPr bwMode="auto">
                <a:xfrm>
                  <a:off x="3105" y="2752"/>
                  <a:ext cx="170"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71" name="Oval 13"/>
                <p:cNvSpPr>
                  <a:spLocks noChangeArrowheads="1"/>
                </p:cNvSpPr>
                <p:nvPr/>
              </p:nvSpPr>
              <p:spPr bwMode="auto">
                <a:xfrm>
                  <a:off x="3088" y="2773"/>
                  <a:ext cx="166" cy="14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72" name="Oval 14"/>
                <p:cNvSpPr>
                  <a:spLocks noChangeArrowheads="1"/>
                </p:cNvSpPr>
                <p:nvPr/>
              </p:nvSpPr>
              <p:spPr bwMode="auto">
                <a:xfrm>
                  <a:off x="2832" y="2728"/>
                  <a:ext cx="349" cy="1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grpSp>
            <p:nvGrpSpPr>
              <p:cNvPr id="454" name="Group 15"/>
              <p:cNvGrpSpPr>
                <a:grpSpLocks/>
              </p:cNvGrpSpPr>
              <p:nvPr/>
            </p:nvGrpSpPr>
            <p:grpSpPr bwMode="auto">
              <a:xfrm>
                <a:off x="2725" y="2653"/>
                <a:ext cx="538" cy="274"/>
                <a:chOff x="2725" y="2653"/>
                <a:chExt cx="538" cy="274"/>
              </a:xfrm>
            </p:grpSpPr>
            <p:sp>
              <p:nvSpPr>
                <p:cNvPr id="455" name="Oval 16"/>
                <p:cNvSpPr>
                  <a:spLocks noChangeArrowheads="1"/>
                </p:cNvSpPr>
                <p:nvPr/>
              </p:nvSpPr>
              <p:spPr bwMode="auto">
                <a:xfrm>
                  <a:off x="2912" y="2653"/>
                  <a:ext cx="229" cy="110"/>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6" name="Oval 17"/>
                <p:cNvSpPr>
                  <a:spLocks noChangeArrowheads="1"/>
                </p:cNvSpPr>
                <p:nvPr/>
              </p:nvSpPr>
              <p:spPr bwMode="auto">
                <a:xfrm>
                  <a:off x="2782" y="2683"/>
                  <a:ext cx="175" cy="110"/>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7" name="Oval 18"/>
                <p:cNvSpPr>
                  <a:spLocks noChangeArrowheads="1"/>
                </p:cNvSpPr>
                <p:nvPr/>
              </p:nvSpPr>
              <p:spPr bwMode="auto">
                <a:xfrm>
                  <a:off x="2725" y="2752"/>
                  <a:ext cx="119" cy="90"/>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8" name="Oval 19"/>
                <p:cNvSpPr>
                  <a:spLocks noChangeArrowheads="1"/>
                </p:cNvSpPr>
                <p:nvPr/>
              </p:nvSpPr>
              <p:spPr bwMode="auto">
                <a:xfrm>
                  <a:off x="2762" y="2793"/>
                  <a:ext cx="180" cy="97"/>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9" name="Oval 20"/>
                <p:cNvSpPr>
                  <a:spLocks noChangeArrowheads="1"/>
                </p:cNvSpPr>
                <p:nvPr/>
              </p:nvSpPr>
              <p:spPr bwMode="auto">
                <a:xfrm>
                  <a:off x="2893" y="2810"/>
                  <a:ext cx="268" cy="117"/>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0" name="Oval 21"/>
                <p:cNvSpPr>
                  <a:spLocks noChangeArrowheads="1"/>
                </p:cNvSpPr>
                <p:nvPr/>
              </p:nvSpPr>
              <p:spPr bwMode="auto">
                <a:xfrm>
                  <a:off x="3069" y="2687"/>
                  <a:ext cx="169" cy="86"/>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1" name="Oval 22"/>
                <p:cNvSpPr>
                  <a:spLocks noChangeArrowheads="1"/>
                </p:cNvSpPr>
                <p:nvPr/>
              </p:nvSpPr>
              <p:spPr bwMode="auto">
                <a:xfrm>
                  <a:off x="3092" y="2746"/>
                  <a:ext cx="171" cy="86"/>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2" name="Oval 23"/>
                <p:cNvSpPr>
                  <a:spLocks noChangeArrowheads="1"/>
                </p:cNvSpPr>
                <p:nvPr/>
              </p:nvSpPr>
              <p:spPr bwMode="auto">
                <a:xfrm>
                  <a:off x="3075" y="2763"/>
                  <a:ext cx="172" cy="143"/>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63" name="Oval 24"/>
                <p:cNvSpPr>
                  <a:spLocks noChangeArrowheads="1"/>
                </p:cNvSpPr>
                <p:nvPr/>
              </p:nvSpPr>
              <p:spPr bwMode="auto">
                <a:xfrm>
                  <a:off x="2823" y="2717"/>
                  <a:ext cx="349" cy="145"/>
                </a:xfrm>
                <a:prstGeom prst="ellipse">
                  <a:avLst/>
                </a:prstGeom>
                <a:solidFill>
                  <a:srgbClr val="CEDAD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grpSp>
        <p:grpSp>
          <p:nvGrpSpPr>
            <p:cNvPr id="7" name="Group 25"/>
            <p:cNvGrpSpPr>
              <a:grpSpLocks/>
            </p:cNvGrpSpPr>
            <p:nvPr/>
          </p:nvGrpSpPr>
          <p:grpSpPr bwMode="auto">
            <a:xfrm>
              <a:off x="6096000" y="3733800"/>
              <a:ext cx="2133600" cy="1473200"/>
              <a:chOff x="2725" y="2653"/>
              <a:chExt cx="538" cy="274"/>
            </a:xfrm>
          </p:grpSpPr>
          <p:sp>
            <p:nvSpPr>
              <p:cNvPr id="444" name="Oval 26"/>
              <p:cNvSpPr>
                <a:spLocks noChangeArrowheads="1"/>
              </p:cNvSpPr>
              <p:nvPr/>
            </p:nvSpPr>
            <p:spPr bwMode="auto">
              <a:xfrm>
                <a:off x="2912" y="2653"/>
                <a:ext cx="229"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5" name="Oval 27"/>
              <p:cNvSpPr>
                <a:spLocks noChangeArrowheads="1"/>
              </p:cNvSpPr>
              <p:nvPr/>
            </p:nvSpPr>
            <p:spPr bwMode="auto">
              <a:xfrm>
                <a:off x="2782" y="2683"/>
                <a:ext cx="175"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6" name="Oval 28"/>
              <p:cNvSpPr>
                <a:spLocks noChangeArrowheads="1"/>
              </p:cNvSpPr>
              <p:nvPr/>
            </p:nvSpPr>
            <p:spPr bwMode="auto">
              <a:xfrm>
                <a:off x="2725" y="2752"/>
                <a:ext cx="119" cy="9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7" name="Oval 29"/>
              <p:cNvSpPr>
                <a:spLocks noChangeArrowheads="1"/>
              </p:cNvSpPr>
              <p:nvPr/>
            </p:nvSpPr>
            <p:spPr bwMode="auto">
              <a:xfrm>
                <a:off x="2762" y="2793"/>
                <a:ext cx="180" cy="9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8" name="Oval 30"/>
              <p:cNvSpPr>
                <a:spLocks noChangeArrowheads="1"/>
              </p:cNvSpPr>
              <p:nvPr/>
            </p:nvSpPr>
            <p:spPr bwMode="auto">
              <a:xfrm>
                <a:off x="2893" y="2810"/>
                <a:ext cx="268" cy="11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9" name="Oval 31"/>
              <p:cNvSpPr>
                <a:spLocks noChangeArrowheads="1"/>
              </p:cNvSpPr>
              <p:nvPr/>
            </p:nvSpPr>
            <p:spPr bwMode="auto">
              <a:xfrm>
                <a:off x="3069" y="2687"/>
                <a:ext cx="169"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0" name="Oval 32"/>
              <p:cNvSpPr>
                <a:spLocks noChangeArrowheads="1"/>
              </p:cNvSpPr>
              <p:nvPr/>
            </p:nvSpPr>
            <p:spPr bwMode="auto">
              <a:xfrm>
                <a:off x="3092" y="2746"/>
                <a:ext cx="171"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1" name="Oval 33"/>
              <p:cNvSpPr>
                <a:spLocks noChangeArrowheads="1"/>
              </p:cNvSpPr>
              <p:nvPr/>
            </p:nvSpPr>
            <p:spPr bwMode="auto">
              <a:xfrm>
                <a:off x="3075" y="2763"/>
                <a:ext cx="172" cy="14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52" name="Oval 34"/>
              <p:cNvSpPr>
                <a:spLocks noChangeArrowheads="1"/>
              </p:cNvSpPr>
              <p:nvPr/>
            </p:nvSpPr>
            <p:spPr bwMode="auto">
              <a:xfrm>
                <a:off x="2823" y="2717"/>
                <a:ext cx="349" cy="14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grpSp>
          <p:nvGrpSpPr>
            <p:cNvPr id="8" name="Group 35"/>
            <p:cNvGrpSpPr>
              <a:grpSpLocks/>
            </p:cNvGrpSpPr>
            <p:nvPr/>
          </p:nvGrpSpPr>
          <p:grpSpPr bwMode="auto">
            <a:xfrm>
              <a:off x="1447800" y="3048000"/>
              <a:ext cx="1752600" cy="1600200"/>
              <a:chOff x="2725" y="2653"/>
              <a:chExt cx="538" cy="274"/>
            </a:xfrm>
          </p:grpSpPr>
          <p:sp>
            <p:nvSpPr>
              <p:cNvPr id="435" name="Oval 36"/>
              <p:cNvSpPr>
                <a:spLocks noChangeArrowheads="1"/>
              </p:cNvSpPr>
              <p:nvPr/>
            </p:nvSpPr>
            <p:spPr bwMode="auto">
              <a:xfrm>
                <a:off x="2912" y="2653"/>
                <a:ext cx="229"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36" name="Oval 37"/>
              <p:cNvSpPr>
                <a:spLocks noChangeArrowheads="1"/>
              </p:cNvSpPr>
              <p:nvPr/>
            </p:nvSpPr>
            <p:spPr bwMode="auto">
              <a:xfrm>
                <a:off x="2782" y="2683"/>
                <a:ext cx="175"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37" name="Oval 38"/>
              <p:cNvSpPr>
                <a:spLocks noChangeArrowheads="1"/>
              </p:cNvSpPr>
              <p:nvPr/>
            </p:nvSpPr>
            <p:spPr bwMode="auto">
              <a:xfrm>
                <a:off x="2725" y="2752"/>
                <a:ext cx="119" cy="9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38" name="Oval 39"/>
              <p:cNvSpPr>
                <a:spLocks noChangeArrowheads="1"/>
              </p:cNvSpPr>
              <p:nvPr/>
            </p:nvSpPr>
            <p:spPr bwMode="auto">
              <a:xfrm>
                <a:off x="2762" y="2793"/>
                <a:ext cx="180" cy="9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39" name="Oval 40"/>
              <p:cNvSpPr>
                <a:spLocks noChangeArrowheads="1"/>
              </p:cNvSpPr>
              <p:nvPr/>
            </p:nvSpPr>
            <p:spPr bwMode="auto">
              <a:xfrm>
                <a:off x="2893" y="2810"/>
                <a:ext cx="268" cy="11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0" name="Oval 41"/>
              <p:cNvSpPr>
                <a:spLocks noChangeArrowheads="1"/>
              </p:cNvSpPr>
              <p:nvPr/>
            </p:nvSpPr>
            <p:spPr bwMode="auto">
              <a:xfrm>
                <a:off x="3069" y="2687"/>
                <a:ext cx="169"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1" name="Oval 42"/>
              <p:cNvSpPr>
                <a:spLocks noChangeArrowheads="1"/>
              </p:cNvSpPr>
              <p:nvPr/>
            </p:nvSpPr>
            <p:spPr bwMode="auto">
              <a:xfrm>
                <a:off x="3092" y="2746"/>
                <a:ext cx="171"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2" name="Oval 43"/>
              <p:cNvSpPr>
                <a:spLocks noChangeArrowheads="1"/>
              </p:cNvSpPr>
              <p:nvPr/>
            </p:nvSpPr>
            <p:spPr bwMode="auto">
              <a:xfrm>
                <a:off x="3075" y="2763"/>
                <a:ext cx="172" cy="14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43" name="Oval 44"/>
              <p:cNvSpPr>
                <a:spLocks noChangeArrowheads="1"/>
              </p:cNvSpPr>
              <p:nvPr/>
            </p:nvSpPr>
            <p:spPr bwMode="auto">
              <a:xfrm>
                <a:off x="2823" y="2717"/>
                <a:ext cx="349" cy="14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grpSp>
          <p:nvGrpSpPr>
            <p:cNvPr id="9" name="Group 45"/>
            <p:cNvGrpSpPr>
              <a:grpSpLocks/>
            </p:cNvGrpSpPr>
            <p:nvPr/>
          </p:nvGrpSpPr>
          <p:grpSpPr bwMode="auto">
            <a:xfrm>
              <a:off x="6553200" y="3810000"/>
              <a:ext cx="381000" cy="381000"/>
              <a:chOff x="4181" y="2556"/>
              <a:chExt cx="258" cy="233"/>
            </a:xfrm>
          </p:grpSpPr>
          <p:grpSp>
            <p:nvGrpSpPr>
              <p:cNvPr id="417" name="Group 46"/>
              <p:cNvGrpSpPr>
                <a:grpSpLocks/>
              </p:cNvGrpSpPr>
              <p:nvPr/>
            </p:nvGrpSpPr>
            <p:grpSpPr bwMode="auto">
              <a:xfrm>
                <a:off x="4190" y="2562"/>
                <a:ext cx="249" cy="227"/>
                <a:chOff x="4190" y="2562"/>
                <a:chExt cx="249" cy="227"/>
              </a:xfrm>
            </p:grpSpPr>
            <p:sp>
              <p:nvSpPr>
                <p:cNvPr id="430" name="Freeform 47"/>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1" name="Freeform 48"/>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2" name="Freeform 49"/>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3" name="Freeform 50"/>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4" name="Freeform 51"/>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418" name="Freeform 52"/>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19" name="Freeform 53"/>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0" name="Freeform 54"/>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1" name="Freeform 55"/>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2" name="Freeform 56"/>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423" name="Group 57"/>
              <p:cNvGrpSpPr>
                <a:grpSpLocks/>
              </p:cNvGrpSpPr>
              <p:nvPr/>
            </p:nvGrpSpPr>
            <p:grpSpPr bwMode="auto">
              <a:xfrm>
                <a:off x="4196" y="2601"/>
                <a:ext cx="186" cy="163"/>
                <a:chOff x="4196" y="2601"/>
                <a:chExt cx="186" cy="163"/>
              </a:xfrm>
            </p:grpSpPr>
            <p:sp>
              <p:nvSpPr>
                <p:cNvPr id="424" name="Freeform 58"/>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59"/>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60"/>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427" name="Freeform 61"/>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428" name="Freeform 62"/>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429" name="Freeform 63"/>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sp>
          <p:nvSpPr>
            <p:cNvPr id="10" name="Line 64"/>
            <p:cNvSpPr>
              <a:spLocks noChangeShapeType="1"/>
            </p:cNvSpPr>
            <p:nvPr/>
          </p:nvSpPr>
          <p:spPr bwMode="auto">
            <a:xfrm flipV="1">
              <a:off x="5334000" y="4038600"/>
              <a:ext cx="1219200" cy="106680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65"/>
            <p:cNvGrpSpPr>
              <a:grpSpLocks/>
            </p:cNvGrpSpPr>
            <p:nvPr/>
          </p:nvGrpSpPr>
          <p:grpSpPr bwMode="auto">
            <a:xfrm>
              <a:off x="3810000" y="4876800"/>
              <a:ext cx="1905000" cy="1143000"/>
              <a:chOff x="2725" y="2653"/>
              <a:chExt cx="538" cy="274"/>
            </a:xfrm>
          </p:grpSpPr>
          <p:sp>
            <p:nvSpPr>
              <p:cNvPr id="408" name="Oval 66"/>
              <p:cNvSpPr>
                <a:spLocks noChangeArrowheads="1"/>
              </p:cNvSpPr>
              <p:nvPr/>
            </p:nvSpPr>
            <p:spPr bwMode="auto">
              <a:xfrm>
                <a:off x="2912" y="2653"/>
                <a:ext cx="229"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09" name="Oval 67"/>
              <p:cNvSpPr>
                <a:spLocks noChangeArrowheads="1"/>
              </p:cNvSpPr>
              <p:nvPr/>
            </p:nvSpPr>
            <p:spPr bwMode="auto">
              <a:xfrm>
                <a:off x="2782" y="2683"/>
                <a:ext cx="175"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0" name="Oval 68"/>
              <p:cNvSpPr>
                <a:spLocks noChangeArrowheads="1"/>
              </p:cNvSpPr>
              <p:nvPr/>
            </p:nvSpPr>
            <p:spPr bwMode="auto">
              <a:xfrm>
                <a:off x="2725" y="2752"/>
                <a:ext cx="119" cy="9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1" name="Oval 69"/>
              <p:cNvSpPr>
                <a:spLocks noChangeArrowheads="1"/>
              </p:cNvSpPr>
              <p:nvPr/>
            </p:nvSpPr>
            <p:spPr bwMode="auto">
              <a:xfrm>
                <a:off x="2762" y="2793"/>
                <a:ext cx="180" cy="9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2" name="Oval 70"/>
              <p:cNvSpPr>
                <a:spLocks noChangeArrowheads="1"/>
              </p:cNvSpPr>
              <p:nvPr/>
            </p:nvSpPr>
            <p:spPr bwMode="auto">
              <a:xfrm>
                <a:off x="2893" y="2810"/>
                <a:ext cx="268" cy="11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3" name="Oval 71"/>
              <p:cNvSpPr>
                <a:spLocks noChangeArrowheads="1"/>
              </p:cNvSpPr>
              <p:nvPr/>
            </p:nvSpPr>
            <p:spPr bwMode="auto">
              <a:xfrm>
                <a:off x="3069" y="2687"/>
                <a:ext cx="169"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4" name="Oval 72"/>
              <p:cNvSpPr>
                <a:spLocks noChangeArrowheads="1"/>
              </p:cNvSpPr>
              <p:nvPr/>
            </p:nvSpPr>
            <p:spPr bwMode="auto">
              <a:xfrm>
                <a:off x="3092" y="2746"/>
                <a:ext cx="171"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5" name="Oval 73"/>
              <p:cNvSpPr>
                <a:spLocks noChangeArrowheads="1"/>
              </p:cNvSpPr>
              <p:nvPr/>
            </p:nvSpPr>
            <p:spPr bwMode="auto">
              <a:xfrm>
                <a:off x="3075" y="2763"/>
                <a:ext cx="172" cy="14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16" name="Oval 74"/>
              <p:cNvSpPr>
                <a:spLocks noChangeArrowheads="1"/>
              </p:cNvSpPr>
              <p:nvPr/>
            </p:nvSpPr>
            <p:spPr bwMode="auto">
              <a:xfrm>
                <a:off x="2823" y="2717"/>
                <a:ext cx="349" cy="14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grpSp>
          <p:nvGrpSpPr>
            <p:cNvPr id="12" name="Group 75"/>
            <p:cNvGrpSpPr>
              <a:grpSpLocks/>
            </p:cNvGrpSpPr>
            <p:nvPr/>
          </p:nvGrpSpPr>
          <p:grpSpPr bwMode="auto">
            <a:xfrm flipH="1">
              <a:off x="7467600" y="4114800"/>
              <a:ext cx="381000" cy="152400"/>
              <a:chOff x="1674" y="2694"/>
              <a:chExt cx="228" cy="126"/>
            </a:xfrm>
          </p:grpSpPr>
          <p:grpSp>
            <p:nvGrpSpPr>
              <p:cNvPr id="394" name="Group 76"/>
              <p:cNvGrpSpPr>
                <a:grpSpLocks/>
              </p:cNvGrpSpPr>
              <p:nvPr/>
            </p:nvGrpSpPr>
            <p:grpSpPr bwMode="auto">
              <a:xfrm>
                <a:off x="1674" y="2701"/>
                <a:ext cx="224" cy="119"/>
                <a:chOff x="1674" y="2701"/>
                <a:chExt cx="224" cy="119"/>
              </a:xfrm>
            </p:grpSpPr>
            <p:sp>
              <p:nvSpPr>
                <p:cNvPr id="405" name="Rectangle 77"/>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06" name="Oval 78"/>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407" name="Oval 79"/>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95" name="Rectangle 80"/>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96" name="Oval 81"/>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97" name="Oval 82"/>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98" name="Group 83"/>
              <p:cNvGrpSpPr>
                <a:grpSpLocks/>
              </p:cNvGrpSpPr>
              <p:nvPr/>
            </p:nvGrpSpPr>
            <p:grpSpPr bwMode="auto">
              <a:xfrm>
                <a:off x="1721" y="2704"/>
                <a:ext cx="137" cy="59"/>
                <a:chOff x="1721" y="2704"/>
                <a:chExt cx="137" cy="59"/>
              </a:xfrm>
            </p:grpSpPr>
            <p:grpSp>
              <p:nvGrpSpPr>
                <p:cNvPr id="399" name="Group 84"/>
                <p:cNvGrpSpPr>
                  <a:grpSpLocks/>
                </p:cNvGrpSpPr>
                <p:nvPr/>
              </p:nvGrpSpPr>
              <p:grpSpPr bwMode="auto">
                <a:xfrm>
                  <a:off x="1721" y="2704"/>
                  <a:ext cx="137" cy="59"/>
                  <a:chOff x="1721" y="2704"/>
                  <a:chExt cx="137" cy="59"/>
                </a:xfrm>
              </p:grpSpPr>
              <p:sp>
                <p:nvSpPr>
                  <p:cNvPr id="403" name="Freeform 85"/>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04" name="Freeform 86"/>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400" name="Group 87"/>
                <p:cNvGrpSpPr>
                  <a:grpSpLocks/>
                </p:cNvGrpSpPr>
                <p:nvPr/>
              </p:nvGrpSpPr>
              <p:grpSpPr bwMode="auto">
                <a:xfrm>
                  <a:off x="1724" y="2704"/>
                  <a:ext cx="129" cy="56"/>
                  <a:chOff x="1724" y="2704"/>
                  <a:chExt cx="129" cy="56"/>
                </a:xfrm>
              </p:grpSpPr>
              <p:sp>
                <p:nvSpPr>
                  <p:cNvPr id="401" name="Freeform 88"/>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02" name="Freeform 89"/>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3" name="Group 90"/>
            <p:cNvGrpSpPr>
              <a:grpSpLocks/>
            </p:cNvGrpSpPr>
            <p:nvPr/>
          </p:nvGrpSpPr>
          <p:grpSpPr bwMode="auto">
            <a:xfrm flipH="1">
              <a:off x="6629400" y="4648200"/>
              <a:ext cx="381000" cy="152400"/>
              <a:chOff x="1674" y="2694"/>
              <a:chExt cx="228" cy="126"/>
            </a:xfrm>
          </p:grpSpPr>
          <p:grpSp>
            <p:nvGrpSpPr>
              <p:cNvPr id="380" name="Group 91"/>
              <p:cNvGrpSpPr>
                <a:grpSpLocks/>
              </p:cNvGrpSpPr>
              <p:nvPr/>
            </p:nvGrpSpPr>
            <p:grpSpPr bwMode="auto">
              <a:xfrm>
                <a:off x="1674" y="2701"/>
                <a:ext cx="224" cy="119"/>
                <a:chOff x="1674" y="2701"/>
                <a:chExt cx="224" cy="119"/>
              </a:xfrm>
            </p:grpSpPr>
            <p:sp>
              <p:nvSpPr>
                <p:cNvPr id="391" name="Rectangle 92"/>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92" name="Oval 93"/>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93" name="Oval 94"/>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81" name="Rectangle 95"/>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82" name="Oval 96"/>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83" name="Oval 97"/>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84" name="Group 98"/>
              <p:cNvGrpSpPr>
                <a:grpSpLocks/>
              </p:cNvGrpSpPr>
              <p:nvPr/>
            </p:nvGrpSpPr>
            <p:grpSpPr bwMode="auto">
              <a:xfrm>
                <a:off x="1721" y="2704"/>
                <a:ext cx="137" cy="59"/>
                <a:chOff x="1721" y="2704"/>
                <a:chExt cx="137" cy="59"/>
              </a:xfrm>
            </p:grpSpPr>
            <p:grpSp>
              <p:nvGrpSpPr>
                <p:cNvPr id="385" name="Group 99"/>
                <p:cNvGrpSpPr>
                  <a:grpSpLocks/>
                </p:cNvGrpSpPr>
                <p:nvPr/>
              </p:nvGrpSpPr>
              <p:grpSpPr bwMode="auto">
                <a:xfrm>
                  <a:off x="1721" y="2704"/>
                  <a:ext cx="137" cy="59"/>
                  <a:chOff x="1721" y="2704"/>
                  <a:chExt cx="137" cy="59"/>
                </a:xfrm>
              </p:grpSpPr>
              <p:sp>
                <p:nvSpPr>
                  <p:cNvPr id="389" name="Freeform 100"/>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90" name="Freeform 101"/>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86" name="Group 102"/>
                <p:cNvGrpSpPr>
                  <a:grpSpLocks/>
                </p:cNvGrpSpPr>
                <p:nvPr/>
              </p:nvGrpSpPr>
              <p:grpSpPr bwMode="auto">
                <a:xfrm>
                  <a:off x="1724" y="2704"/>
                  <a:ext cx="129" cy="56"/>
                  <a:chOff x="1724" y="2704"/>
                  <a:chExt cx="129" cy="56"/>
                </a:xfrm>
              </p:grpSpPr>
              <p:sp>
                <p:nvSpPr>
                  <p:cNvPr id="387" name="Freeform 103"/>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88" name="Freeform 104"/>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4" name="Group 105"/>
            <p:cNvGrpSpPr>
              <a:grpSpLocks/>
            </p:cNvGrpSpPr>
            <p:nvPr/>
          </p:nvGrpSpPr>
          <p:grpSpPr bwMode="auto">
            <a:xfrm flipH="1">
              <a:off x="7467600" y="4800600"/>
              <a:ext cx="381000" cy="152400"/>
              <a:chOff x="1674" y="2694"/>
              <a:chExt cx="228" cy="126"/>
            </a:xfrm>
          </p:grpSpPr>
          <p:grpSp>
            <p:nvGrpSpPr>
              <p:cNvPr id="366" name="Group 106"/>
              <p:cNvGrpSpPr>
                <a:grpSpLocks/>
              </p:cNvGrpSpPr>
              <p:nvPr/>
            </p:nvGrpSpPr>
            <p:grpSpPr bwMode="auto">
              <a:xfrm>
                <a:off x="1674" y="2701"/>
                <a:ext cx="224" cy="119"/>
                <a:chOff x="1674" y="2701"/>
                <a:chExt cx="224" cy="119"/>
              </a:xfrm>
            </p:grpSpPr>
            <p:sp>
              <p:nvSpPr>
                <p:cNvPr id="377" name="Rectangle 107"/>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78" name="Oval 108"/>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79" name="Oval 109"/>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67" name="Rectangle 110"/>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68" name="Oval 111"/>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69" name="Oval 112"/>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70" name="Group 113"/>
              <p:cNvGrpSpPr>
                <a:grpSpLocks/>
              </p:cNvGrpSpPr>
              <p:nvPr/>
            </p:nvGrpSpPr>
            <p:grpSpPr bwMode="auto">
              <a:xfrm>
                <a:off x="1721" y="2704"/>
                <a:ext cx="137" cy="59"/>
                <a:chOff x="1721" y="2704"/>
                <a:chExt cx="137" cy="59"/>
              </a:xfrm>
            </p:grpSpPr>
            <p:grpSp>
              <p:nvGrpSpPr>
                <p:cNvPr id="371" name="Group 114"/>
                <p:cNvGrpSpPr>
                  <a:grpSpLocks/>
                </p:cNvGrpSpPr>
                <p:nvPr/>
              </p:nvGrpSpPr>
              <p:grpSpPr bwMode="auto">
                <a:xfrm>
                  <a:off x="1721" y="2704"/>
                  <a:ext cx="137" cy="59"/>
                  <a:chOff x="1721" y="2704"/>
                  <a:chExt cx="137" cy="59"/>
                </a:xfrm>
              </p:grpSpPr>
              <p:sp>
                <p:nvSpPr>
                  <p:cNvPr id="375" name="Freeform 115"/>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6" name="Freeform 116"/>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72" name="Group 117"/>
                <p:cNvGrpSpPr>
                  <a:grpSpLocks/>
                </p:cNvGrpSpPr>
                <p:nvPr/>
              </p:nvGrpSpPr>
              <p:grpSpPr bwMode="auto">
                <a:xfrm>
                  <a:off x="1724" y="2704"/>
                  <a:ext cx="129" cy="56"/>
                  <a:chOff x="1724" y="2704"/>
                  <a:chExt cx="129" cy="56"/>
                </a:xfrm>
              </p:grpSpPr>
              <p:sp>
                <p:nvSpPr>
                  <p:cNvPr id="373" name="Freeform 118"/>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4" name="Freeform 119"/>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5" name="Line 120"/>
            <p:cNvSpPr>
              <a:spLocks noChangeShapeType="1"/>
            </p:cNvSpPr>
            <p:nvPr/>
          </p:nvSpPr>
          <p:spPr bwMode="auto">
            <a:xfrm>
              <a:off x="6934200" y="4038600"/>
              <a:ext cx="533400" cy="15240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21"/>
            <p:cNvSpPr>
              <a:spLocks noChangeShapeType="1"/>
            </p:cNvSpPr>
            <p:nvPr/>
          </p:nvSpPr>
          <p:spPr bwMode="auto">
            <a:xfrm>
              <a:off x="6705600" y="4191000"/>
              <a:ext cx="76200" cy="457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2"/>
            <p:cNvSpPr>
              <a:spLocks noChangeShapeType="1"/>
            </p:cNvSpPr>
            <p:nvPr/>
          </p:nvSpPr>
          <p:spPr bwMode="auto">
            <a:xfrm>
              <a:off x="7010400" y="4724400"/>
              <a:ext cx="533400" cy="76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23"/>
            <p:cNvSpPr>
              <a:spLocks noChangeShapeType="1"/>
            </p:cNvSpPr>
            <p:nvPr/>
          </p:nvSpPr>
          <p:spPr bwMode="auto">
            <a:xfrm>
              <a:off x="7620000" y="4267200"/>
              <a:ext cx="76200" cy="5334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24"/>
            <p:cNvSpPr>
              <a:spLocks noChangeShapeType="1"/>
            </p:cNvSpPr>
            <p:nvPr/>
          </p:nvSpPr>
          <p:spPr bwMode="auto">
            <a:xfrm>
              <a:off x="6858000" y="4191000"/>
              <a:ext cx="762000" cy="6096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0" name="Group 125"/>
            <p:cNvGrpSpPr>
              <a:grpSpLocks/>
            </p:cNvGrpSpPr>
            <p:nvPr/>
          </p:nvGrpSpPr>
          <p:grpSpPr bwMode="auto">
            <a:xfrm flipH="1">
              <a:off x="4191000" y="5638800"/>
              <a:ext cx="381000" cy="152400"/>
              <a:chOff x="1674" y="2694"/>
              <a:chExt cx="228" cy="126"/>
            </a:xfrm>
          </p:grpSpPr>
          <p:grpSp>
            <p:nvGrpSpPr>
              <p:cNvPr id="352" name="Group 126"/>
              <p:cNvGrpSpPr>
                <a:grpSpLocks/>
              </p:cNvGrpSpPr>
              <p:nvPr/>
            </p:nvGrpSpPr>
            <p:grpSpPr bwMode="auto">
              <a:xfrm>
                <a:off x="1674" y="2701"/>
                <a:ext cx="224" cy="119"/>
                <a:chOff x="1674" y="2701"/>
                <a:chExt cx="224" cy="119"/>
              </a:xfrm>
            </p:grpSpPr>
            <p:sp>
              <p:nvSpPr>
                <p:cNvPr id="363" name="Rectangle 127"/>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64" name="Oval 128"/>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65" name="Oval 129"/>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53" name="Rectangle 130"/>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54" name="Oval 131"/>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55" name="Oval 132"/>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56" name="Group 133"/>
              <p:cNvGrpSpPr>
                <a:grpSpLocks/>
              </p:cNvGrpSpPr>
              <p:nvPr/>
            </p:nvGrpSpPr>
            <p:grpSpPr bwMode="auto">
              <a:xfrm>
                <a:off x="1721" y="2704"/>
                <a:ext cx="137" cy="59"/>
                <a:chOff x="1721" y="2704"/>
                <a:chExt cx="137" cy="59"/>
              </a:xfrm>
            </p:grpSpPr>
            <p:grpSp>
              <p:nvGrpSpPr>
                <p:cNvPr id="357" name="Group 134"/>
                <p:cNvGrpSpPr>
                  <a:grpSpLocks/>
                </p:cNvGrpSpPr>
                <p:nvPr/>
              </p:nvGrpSpPr>
              <p:grpSpPr bwMode="auto">
                <a:xfrm>
                  <a:off x="1721" y="2704"/>
                  <a:ext cx="137" cy="59"/>
                  <a:chOff x="1721" y="2704"/>
                  <a:chExt cx="137" cy="59"/>
                </a:xfrm>
              </p:grpSpPr>
              <p:sp>
                <p:nvSpPr>
                  <p:cNvPr id="361" name="Freeform 135"/>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62" name="Freeform 136"/>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58" name="Group 137"/>
                <p:cNvGrpSpPr>
                  <a:grpSpLocks/>
                </p:cNvGrpSpPr>
                <p:nvPr/>
              </p:nvGrpSpPr>
              <p:grpSpPr bwMode="auto">
                <a:xfrm>
                  <a:off x="1724" y="2704"/>
                  <a:ext cx="129" cy="56"/>
                  <a:chOff x="1724" y="2704"/>
                  <a:chExt cx="129" cy="56"/>
                </a:xfrm>
              </p:grpSpPr>
              <p:sp>
                <p:nvSpPr>
                  <p:cNvPr id="359" name="Freeform 138"/>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60" name="Freeform 139"/>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1" name="Group 140"/>
            <p:cNvGrpSpPr>
              <a:grpSpLocks/>
            </p:cNvGrpSpPr>
            <p:nvPr/>
          </p:nvGrpSpPr>
          <p:grpSpPr bwMode="auto">
            <a:xfrm flipH="1">
              <a:off x="5029200" y="5791200"/>
              <a:ext cx="381000" cy="152400"/>
              <a:chOff x="1674" y="2694"/>
              <a:chExt cx="228" cy="126"/>
            </a:xfrm>
          </p:grpSpPr>
          <p:grpSp>
            <p:nvGrpSpPr>
              <p:cNvPr id="338" name="Group 141"/>
              <p:cNvGrpSpPr>
                <a:grpSpLocks/>
              </p:cNvGrpSpPr>
              <p:nvPr/>
            </p:nvGrpSpPr>
            <p:grpSpPr bwMode="auto">
              <a:xfrm>
                <a:off x="1674" y="2701"/>
                <a:ext cx="224" cy="119"/>
                <a:chOff x="1674" y="2701"/>
                <a:chExt cx="224" cy="119"/>
              </a:xfrm>
            </p:grpSpPr>
            <p:sp>
              <p:nvSpPr>
                <p:cNvPr id="349" name="Rectangle 142"/>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50" name="Oval 143"/>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51" name="Oval 144"/>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39" name="Rectangle 145"/>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40" name="Oval 146"/>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41" name="Oval 147"/>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42" name="Group 148"/>
              <p:cNvGrpSpPr>
                <a:grpSpLocks/>
              </p:cNvGrpSpPr>
              <p:nvPr/>
            </p:nvGrpSpPr>
            <p:grpSpPr bwMode="auto">
              <a:xfrm>
                <a:off x="1721" y="2704"/>
                <a:ext cx="137" cy="59"/>
                <a:chOff x="1721" y="2704"/>
                <a:chExt cx="137" cy="59"/>
              </a:xfrm>
            </p:grpSpPr>
            <p:grpSp>
              <p:nvGrpSpPr>
                <p:cNvPr id="343" name="Group 149"/>
                <p:cNvGrpSpPr>
                  <a:grpSpLocks/>
                </p:cNvGrpSpPr>
                <p:nvPr/>
              </p:nvGrpSpPr>
              <p:grpSpPr bwMode="auto">
                <a:xfrm>
                  <a:off x="1721" y="2704"/>
                  <a:ext cx="137" cy="59"/>
                  <a:chOff x="1721" y="2704"/>
                  <a:chExt cx="137" cy="59"/>
                </a:xfrm>
              </p:grpSpPr>
              <p:sp>
                <p:nvSpPr>
                  <p:cNvPr id="347" name="Freeform 150"/>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48" name="Freeform 151"/>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44" name="Group 152"/>
                <p:cNvGrpSpPr>
                  <a:grpSpLocks/>
                </p:cNvGrpSpPr>
                <p:nvPr/>
              </p:nvGrpSpPr>
              <p:grpSpPr bwMode="auto">
                <a:xfrm>
                  <a:off x="1724" y="2704"/>
                  <a:ext cx="129" cy="56"/>
                  <a:chOff x="1724" y="2704"/>
                  <a:chExt cx="129" cy="56"/>
                </a:xfrm>
              </p:grpSpPr>
              <p:sp>
                <p:nvSpPr>
                  <p:cNvPr id="345" name="Freeform 153"/>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46" name="Freeform 154"/>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22" name="Line 155"/>
            <p:cNvSpPr>
              <a:spLocks noChangeShapeType="1"/>
            </p:cNvSpPr>
            <p:nvPr/>
          </p:nvSpPr>
          <p:spPr bwMode="auto">
            <a:xfrm>
              <a:off x="4267200" y="5181600"/>
              <a:ext cx="76200" cy="457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56"/>
            <p:cNvSpPr>
              <a:spLocks noChangeShapeType="1"/>
            </p:cNvSpPr>
            <p:nvPr/>
          </p:nvSpPr>
          <p:spPr bwMode="auto">
            <a:xfrm>
              <a:off x="4572000" y="5715000"/>
              <a:ext cx="533400" cy="76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57"/>
            <p:cNvSpPr>
              <a:spLocks noChangeShapeType="1"/>
            </p:cNvSpPr>
            <p:nvPr/>
          </p:nvSpPr>
          <p:spPr bwMode="auto">
            <a:xfrm flipV="1">
              <a:off x="4343400" y="5105400"/>
              <a:ext cx="685800" cy="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5" name="Group 158"/>
            <p:cNvGrpSpPr>
              <a:grpSpLocks/>
            </p:cNvGrpSpPr>
            <p:nvPr/>
          </p:nvGrpSpPr>
          <p:grpSpPr bwMode="auto">
            <a:xfrm flipH="1">
              <a:off x="1676400" y="3429000"/>
              <a:ext cx="381000" cy="152400"/>
              <a:chOff x="1674" y="2694"/>
              <a:chExt cx="228" cy="126"/>
            </a:xfrm>
          </p:grpSpPr>
          <p:grpSp>
            <p:nvGrpSpPr>
              <p:cNvPr id="324" name="Group 159"/>
              <p:cNvGrpSpPr>
                <a:grpSpLocks/>
              </p:cNvGrpSpPr>
              <p:nvPr/>
            </p:nvGrpSpPr>
            <p:grpSpPr bwMode="auto">
              <a:xfrm>
                <a:off x="1674" y="2701"/>
                <a:ext cx="224" cy="119"/>
                <a:chOff x="1674" y="2701"/>
                <a:chExt cx="224" cy="119"/>
              </a:xfrm>
            </p:grpSpPr>
            <p:sp>
              <p:nvSpPr>
                <p:cNvPr id="335" name="Rectangle 160"/>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36" name="Oval 161"/>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37" name="Oval 162"/>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25" name="Rectangle 163"/>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26" name="Oval 164"/>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27" name="Oval 165"/>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28" name="Group 166"/>
              <p:cNvGrpSpPr>
                <a:grpSpLocks/>
              </p:cNvGrpSpPr>
              <p:nvPr/>
            </p:nvGrpSpPr>
            <p:grpSpPr bwMode="auto">
              <a:xfrm>
                <a:off x="1721" y="2704"/>
                <a:ext cx="137" cy="59"/>
                <a:chOff x="1721" y="2704"/>
                <a:chExt cx="137" cy="59"/>
              </a:xfrm>
            </p:grpSpPr>
            <p:grpSp>
              <p:nvGrpSpPr>
                <p:cNvPr id="329" name="Group 167"/>
                <p:cNvGrpSpPr>
                  <a:grpSpLocks/>
                </p:cNvGrpSpPr>
                <p:nvPr/>
              </p:nvGrpSpPr>
              <p:grpSpPr bwMode="auto">
                <a:xfrm>
                  <a:off x="1721" y="2704"/>
                  <a:ext cx="137" cy="59"/>
                  <a:chOff x="1721" y="2704"/>
                  <a:chExt cx="137" cy="59"/>
                </a:xfrm>
              </p:grpSpPr>
              <p:sp>
                <p:nvSpPr>
                  <p:cNvPr id="333" name="Freeform 168"/>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4" name="Freeform 169"/>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30" name="Group 170"/>
                <p:cNvGrpSpPr>
                  <a:grpSpLocks/>
                </p:cNvGrpSpPr>
                <p:nvPr/>
              </p:nvGrpSpPr>
              <p:grpSpPr bwMode="auto">
                <a:xfrm>
                  <a:off x="1724" y="2704"/>
                  <a:ext cx="129" cy="56"/>
                  <a:chOff x="1724" y="2704"/>
                  <a:chExt cx="129" cy="56"/>
                </a:xfrm>
              </p:grpSpPr>
              <p:sp>
                <p:nvSpPr>
                  <p:cNvPr id="331" name="Freeform 171"/>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2" name="Freeform 172"/>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6" name="Group 173"/>
            <p:cNvGrpSpPr>
              <a:grpSpLocks/>
            </p:cNvGrpSpPr>
            <p:nvPr/>
          </p:nvGrpSpPr>
          <p:grpSpPr bwMode="auto">
            <a:xfrm flipH="1">
              <a:off x="2438400" y="3505200"/>
              <a:ext cx="381000" cy="152400"/>
              <a:chOff x="1674" y="2694"/>
              <a:chExt cx="228" cy="126"/>
            </a:xfrm>
          </p:grpSpPr>
          <p:grpSp>
            <p:nvGrpSpPr>
              <p:cNvPr id="310" name="Group 174"/>
              <p:cNvGrpSpPr>
                <a:grpSpLocks/>
              </p:cNvGrpSpPr>
              <p:nvPr/>
            </p:nvGrpSpPr>
            <p:grpSpPr bwMode="auto">
              <a:xfrm>
                <a:off x="1674" y="2701"/>
                <a:ext cx="224" cy="119"/>
                <a:chOff x="1674" y="2701"/>
                <a:chExt cx="224" cy="119"/>
              </a:xfrm>
            </p:grpSpPr>
            <p:sp>
              <p:nvSpPr>
                <p:cNvPr id="321" name="Rectangle 175"/>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22" name="Oval 176"/>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23" name="Oval 177"/>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311" name="Rectangle 178"/>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12" name="Oval 179"/>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13" name="Oval 180"/>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14" name="Group 181"/>
              <p:cNvGrpSpPr>
                <a:grpSpLocks/>
              </p:cNvGrpSpPr>
              <p:nvPr/>
            </p:nvGrpSpPr>
            <p:grpSpPr bwMode="auto">
              <a:xfrm>
                <a:off x="1721" y="2704"/>
                <a:ext cx="137" cy="59"/>
                <a:chOff x="1721" y="2704"/>
                <a:chExt cx="137" cy="59"/>
              </a:xfrm>
            </p:grpSpPr>
            <p:grpSp>
              <p:nvGrpSpPr>
                <p:cNvPr id="315" name="Group 182"/>
                <p:cNvGrpSpPr>
                  <a:grpSpLocks/>
                </p:cNvGrpSpPr>
                <p:nvPr/>
              </p:nvGrpSpPr>
              <p:grpSpPr bwMode="auto">
                <a:xfrm>
                  <a:off x="1721" y="2704"/>
                  <a:ext cx="137" cy="59"/>
                  <a:chOff x="1721" y="2704"/>
                  <a:chExt cx="137" cy="59"/>
                </a:xfrm>
              </p:grpSpPr>
              <p:sp>
                <p:nvSpPr>
                  <p:cNvPr id="319" name="Freeform 183"/>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0" name="Freeform 184"/>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16" name="Group 185"/>
                <p:cNvGrpSpPr>
                  <a:grpSpLocks/>
                </p:cNvGrpSpPr>
                <p:nvPr/>
              </p:nvGrpSpPr>
              <p:grpSpPr bwMode="auto">
                <a:xfrm>
                  <a:off x="1724" y="2704"/>
                  <a:ext cx="129" cy="56"/>
                  <a:chOff x="1724" y="2704"/>
                  <a:chExt cx="129" cy="56"/>
                </a:xfrm>
              </p:grpSpPr>
              <p:sp>
                <p:nvSpPr>
                  <p:cNvPr id="317" name="Freeform 186"/>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8" name="Freeform 187"/>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7" name="Group 188"/>
            <p:cNvGrpSpPr>
              <a:grpSpLocks/>
            </p:cNvGrpSpPr>
            <p:nvPr/>
          </p:nvGrpSpPr>
          <p:grpSpPr bwMode="auto">
            <a:xfrm flipH="1">
              <a:off x="1676400" y="4038600"/>
              <a:ext cx="381000" cy="152400"/>
              <a:chOff x="1674" y="2694"/>
              <a:chExt cx="228" cy="126"/>
            </a:xfrm>
          </p:grpSpPr>
          <p:grpSp>
            <p:nvGrpSpPr>
              <p:cNvPr id="296" name="Group 189"/>
              <p:cNvGrpSpPr>
                <a:grpSpLocks/>
              </p:cNvGrpSpPr>
              <p:nvPr/>
            </p:nvGrpSpPr>
            <p:grpSpPr bwMode="auto">
              <a:xfrm>
                <a:off x="1674" y="2701"/>
                <a:ext cx="224" cy="119"/>
                <a:chOff x="1674" y="2701"/>
                <a:chExt cx="224" cy="119"/>
              </a:xfrm>
            </p:grpSpPr>
            <p:sp>
              <p:nvSpPr>
                <p:cNvPr id="307" name="Rectangle 190"/>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08" name="Oval 191"/>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309" name="Oval 192"/>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297" name="Rectangle 193"/>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98" name="Oval 194"/>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99" name="Oval 195"/>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300" name="Group 196"/>
              <p:cNvGrpSpPr>
                <a:grpSpLocks/>
              </p:cNvGrpSpPr>
              <p:nvPr/>
            </p:nvGrpSpPr>
            <p:grpSpPr bwMode="auto">
              <a:xfrm>
                <a:off x="1721" y="2704"/>
                <a:ext cx="137" cy="59"/>
                <a:chOff x="1721" y="2704"/>
                <a:chExt cx="137" cy="59"/>
              </a:xfrm>
            </p:grpSpPr>
            <p:grpSp>
              <p:nvGrpSpPr>
                <p:cNvPr id="301" name="Group 197"/>
                <p:cNvGrpSpPr>
                  <a:grpSpLocks/>
                </p:cNvGrpSpPr>
                <p:nvPr/>
              </p:nvGrpSpPr>
              <p:grpSpPr bwMode="auto">
                <a:xfrm>
                  <a:off x="1721" y="2704"/>
                  <a:ext cx="137" cy="59"/>
                  <a:chOff x="1721" y="2704"/>
                  <a:chExt cx="137" cy="59"/>
                </a:xfrm>
              </p:grpSpPr>
              <p:sp>
                <p:nvSpPr>
                  <p:cNvPr id="305" name="Freeform 198"/>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6" name="Freeform 199"/>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302" name="Group 200"/>
                <p:cNvGrpSpPr>
                  <a:grpSpLocks/>
                </p:cNvGrpSpPr>
                <p:nvPr/>
              </p:nvGrpSpPr>
              <p:grpSpPr bwMode="auto">
                <a:xfrm>
                  <a:off x="1724" y="2704"/>
                  <a:ext cx="129" cy="56"/>
                  <a:chOff x="1724" y="2704"/>
                  <a:chExt cx="129" cy="56"/>
                </a:xfrm>
              </p:grpSpPr>
              <p:sp>
                <p:nvSpPr>
                  <p:cNvPr id="303" name="Freeform 201"/>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4" name="Freeform 202"/>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28" name="Line 203"/>
            <p:cNvSpPr>
              <a:spLocks noChangeShapeType="1"/>
            </p:cNvSpPr>
            <p:nvPr/>
          </p:nvSpPr>
          <p:spPr bwMode="auto">
            <a:xfrm>
              <a:off x="2057400" y="3505200"/>
              <a:ext cx="533400" cy="76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04"/>
            <p:cNvSpPr>
              <a:spLocks noChangeShapeType="1"/>
            </p:cNvSpPr>
            <p:nvPr/>
          </p:nvSpPr>
          <p:spPr bwMode="auto">
            <a:xfrm>
              <a:off x="1828800" y="3581400"/>
              <a:ext cx="76200" cy="457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05"/>
            <p:cNvSpPr>
              <a:spLocks noChangeShapeType="1"/>
            </p:cNvSpPr>
            <p:nvPr/>
          </p:nvSpPr>
          <p:spPr bwMode="auto">
            <a:xfrm>
              <a:off x="1981200" y="4191000"/>
              <a:ext cx="533400" cy="76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06"/>
            <p:cNvSpPr>
              <a:spLocks noChangeShapeType="1"/>
            </p:cNvSpPr>
            <p:nvPr/>
          </p:nvSpPr>
          <p:spPr bwMode="auto">
            <a:xfrm>
              <a:off x="2667000" y="3657600"/>
              <a:ext cx="76200" cy="5334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7"/>
            <p:cNvSpPr>
              <a:spLocks noChangeShapeType="1"/>
            </p:cNvSpPr>
            <p:nvPr/>
          </p:nvSpPr>
          <p:spPr bwMode="auto">
            <a:xfrm>
              <a:off x="1981200" y="3581400"/>
              <a:ext cx="609600" cy="6096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 name="Group 208"/>
            <p:cNvGrpSpPr>
              <a:grpSpLocks/>
            </p:cNvGrpSpPr>
            <p:nvPr/>
          </p:nvGrpSpPr>
          <p:grpSpPr bwMode="auto">
            <a:xfrm>
              <a:off x="2438400" y="4191000"/>
              <a:ext cx="381000" cy="381000"/>
              <a:chOff x="4181" y="2556"/>
              <a:chExt cx="258" cy="233"/>
            </a:xfrm>
          </p:grpSpPr>
          <p:grpSp>
            <p:nvGrpSpPr>
              <p:cNvPr id="278" name="Group 209"/>
              <p:cNvGrpSpPr>
                <a:grpSpLocks/>
              </p:cNvGrpSpPr>
              <p:nvPr/>
            </p:nvGrpSpPr>
            <p:grpSpPr bwMode="auto">
              <a:xfrm>
                <a:off x="4190" y="2562"/>
                <a:ext cx="249" cy="227"/>
                <a:chOff x="4190" y="2562"/>
                <a:chExt cx="249" cy="227"/>
              </a:xfrm>
            </p:grpSpPr>
            <p:sp>
              <p:nvSpPr>
                <p:cNvPr id="291" name="Freeform 210"/>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2" name="Freeform 211"/>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3" name="Freeform 212"/>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4" name="Freeform 213"/>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5" name="Freeform 214"/>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79" name="Freeform 215"/>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0" name="Freeform 216"/>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1" name="Freeform 217"/>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2" name="Freeform 218"/>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3" name="Freeform 219"/>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84" name="Group 220"/>
              <p:cNvGrpSpPr>
                <a:grpSpLocks/>
              </p:cNvGrpSpPr>
              <p:nvPr/>
            </p:nvGrpSpPr>
            <p:grpSpPr bwMode="auto">
              <a:xfrm>
                <a:off x="4196" y="2601"/>
                <a:ext cx="186" cy="163"/>
                <a:chOff x="4196" y="2601"/>
                <a:chExt cx="186" cy="163"/>
              </a:xfrm>
            </p:grpSpPr>
            <p:sp>
              <p:nvSpPr>
                <p:cNvPr id="285" name="Freeform 221"/>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22"/>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23"/>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88" name="Freeform 224"/>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89" name="Freeform 225"/>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290" name="Freeform 226"/>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grpSp>
          <p:nvGrpSpPr>
            <p:cNvPr id="34" name="Group 227"/>
            <p:cNvGrpSpPr>
              <a:grpSpLocks/>
            </p:cNvGrpSpPr>
            <p:nvPr/>
          </p:nvGrpSpPr>
          <p:grpSpPr bwMode="auto">
            <a:xfrm>
              <a:off x="3581400" y="2667000"/>
              <a:ext cx="2133600" cy="1473200"/>
              <a:chOff x="2725" y="2653"/>
              <a:chExt cx="538" cy="274"/>
            </a:xfrm>
          </p:grpSpPr>
          <p:sp>
            <p:nvSpPr>
              <p:cNvPr id="269" name="Oval 228"/>
              <p:cNvSpPr>
                <a:spLocks noChangeArrowheads="1"/>
              </p:cNvSpPr>
              <p:nvPr/>
            </p:nvSpPr>
            <p:spPr bwMode="auto">
              <a:xfrm>
                <a:off x="2912" y="2653"/>
                <a:ext cx="229"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0" name="Oval 229"/>
              <p:cNvSpPr>
                <a:spLocks noChangeArrowheads="1"/>
              </p:cNvSpPr>
              <p:nvPr/>
            </p:nvSpPr>
            <p:spPr bwMode="auto">
              <a:xfrm>
                <a:off x="2782" y="2683"/>
                <a:ext cx="175"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1" name="Oval 230"/>
              <p:cNvSpPr>
                <a:spLocks noChangeArrowheads="1"/>
              </p:cNvSpPr>
              <p:nvPr/>
            </p:nvSpPr>
            <p:spPr bwMode="auto">
              <a:xfrm>
                <a:off x="2725" y="2752"/>
                <a:ext cx="119" cy="9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2" name="Oval 231"/>
              <p:cNvSpPr>
                <a:spLocks noChangeArrowheads="1"/>
              </p:cNvSpPr>
              <p:nvPr/>
            </p:nvSpPr>
            <p:spPr bwMode="auto">
              <a:xfrm>
                <a:off x="2762" y="2793"/>
                <a:ext cx="180" cy="9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3" name="Oval 232"/>
              <p:cNvSpPr>
                <a:spLocks noChangeArrowheads="1"/>
              </p:cNvSpPr>
              <p:nvPr/>
            </p:nvSpPr>
            <p:spPr bwMode="auto">
              <a:xfrm>
                <a:off x="2893" y="2810"/>
                <a:ext cx="268" cy="11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4" name="Oval 233"/>
              <p:cNvSpPr>
                <a:spLocks noChangeArrowheads="1"/>
              </p:cNvSpPr>
              <p:nvPr/>
            </p:nvSpPr>
            <p:spPr bwMode="auto">
              <a:xfrm>
                <a:off x="3069" y="2687"/>
                <a:ext cx="169"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5" name="Oval 234"/>
              <p:cNvSpPr>
                <a:spLocks noChangeArrowheads="1"/>
              </p:cNvSpPr>
              <p:nvPr/>
            </p:nvSpPr>
            <p:spPr bwMode="auto">
              <a:xfrm>
                <a:off x="3092" y="2746"/>
                <a:ext cx="171"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6" name="Oval 235"/>
              <p:cNvSpPr>
                <a:spLocks noChangeArrowheads="1"/>
              </p:cNvSpPr>
              <p:nvPr/>
            </p:nvSpPr>
            <p:spPr bwMode="auto">
              <a:xfrm>
                <a:off x="3075" y="2763"/>
                <a:ext cx="172" cy="14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277" name="Oval 236"/>
              <p:cNvSpPr>
                <a:spLocks noChangeArrowheads="1"/>
              </p:cNvSpPr>
              <p:nvPr/>
            </p:nvSpPr>
            <p:spPr bwMode="auto">
              <a:xfrm>
                <a:off x="2823" y="2717"/>
                <a:ext cx="349" cy="14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grpSp>
          <p:nvGrpSpPr>
            <p:cNvPr id="35" name="Group 237"/>
            <p:cNvGrpSpPr>
              <a:grpSpLocks/>
            </p:cNvGrpSpPr>
            <p:nvPr/>
          </p:nvGrpSpPr>
          <p:grpSpPr bwMode="auto">
            <a:xfrm>
              <a:off x="3810000" y="3429000"/>
              <a:ext cx="381000" cy="381000"/>
              <a:chOff x="4181" y="2556"/>
              <a:chExt cx="258" cy="233"/>
            </a:xfrm>
          </p:grpSpPr>
          <p:grpSp>
            <p:nvGrpSpPr>
              <p:cNvPr id="251" name="Group 238"/>
              <p:cNvGrpSpPr>
                <a:grpSpLocks/>
              </p:cNvGrpSpPr>
              <p:nvPr/>
            </p:nvGrpSpPr>
            <p:grpSpPr bwMode="auto">
              <a:xfrm>
                <a:off x="4190" y="2562"/>
                <a:ext cx="249" cy="227"/>
                <a:chOff x="4190" y="2562"/>
                <a:chExt cx="249" cy="227"/>
              </a:xfrm>
            </p:grpSpPr>
            <p:sp>
              <p:nvSpPr>
                <p:cNvPr id="264" name="Freeform 239"/>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5" name="Freeform 240"/>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 name="Freeform 241"/>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 name="Freeform 242"/>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8" name="Freeform 243"/>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52" name="Freeform 244"/>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3" name="Freeform 245"/>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4" name="Freeform 246"/>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5" name="Freeform 247"/>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 name="Freeform 248"/>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57" name="Group 249"/>
              <p:cNvGrpSpPr>
                <a:grpSpLocks/>
              </p:cNvGrpSpPr>
              <p:nvPr/>
            </p:nvGrpSpPr>
            <p:grpSpPr bwMode="auto">
              <a:xfrm>
                <a:off x="4196" y="2601"/>
                <a:ext cx="186" cy="163"/>
                <a:chOff x="4196" y="2601"/>
                <a:chExt cx="186" cy="163"/>
              </a:xfrm>
            </p:grpSpPr>
            <p:sp>
              <p:nvSpPr>
                <p:cNvPr id="258" name="Freeform 250"/>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51"/>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52"/>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61" name="Freeform 253"/>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62" name="Freeform 254"/>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263" name="Freeform 255"/>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sp>
          <p:nvSpPr>
            <p:cNvPr id="36" name="Line 256"/>
            <p:cNvSpPr>
              <a:spLocks noChangeShapeType="1"/>
            </p:cNvSpPr>
            <p:nvPr/>
          </p:nvSpPr>
          <p:spPr bwMode="auto">
            <a:xfrm flipV="1">
              <a:off x="2743200" y="3733800"/>
              <a:ext cx="1143000" cy="609600"/>
            </a:xfrm>
            <a:prstGeom prst="line">
              <a:avLst/>
            </a:prstGeom>
            <a:noFill/>
            <a:ln w="28575">
              <a:solidFill>
                <a:srgbClr val="0066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7" name="Group 257"/>
            <p:cNvGrpSpPr>
              <a:grpSpLocks/>
            </p:cNvGrpSpPr>
            <p:nvPr/>
          </p:nvGrpSpPr>
          <p:grpSpPr bwMode="auto">
            <a:xfrm>
              <a:off x="5257800" y="3200400"/>
              <a:ext cx="381000" cy="381000"/>
              <a:chOff x="4181" y="2556"/>
              <a:chExt cx="258" cy="233"/>
            </a:xfrm>
          </p:grpSpPr>
          <p:grpSp>
            <p:nvGrpSpPr>
              <p:cNvPr id="233" name="Group 258"/>
              <p:cNvGrpSpPr>
                <a:grpSpLocks/>
              </p:cNvGrpSpPr>
              <p:nvPr/>
            </p:nvGrpSpPr>
            <p:grpSpPr bwMode="auto">
              <a:xfrm>
                <a:off x="4190" y="2562"/>
                <a:ext cx="249" cy="227"/>
                <a:chOff x="4190" y="2562"/>
                <a:chExt cx="249" cy="227"/>
              </a:xfrm>
            </p:grpSpPr>
            <p:sp>
              <p:nvSpPr>
                <p:cNvPr id="246" name="Freeform 259"/>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 name="Freeform 260"/>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 name="Freeform 261"/>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 name="Freeform 262"/>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0" name="Freeform 263"/>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4" name="Freeform 264"/>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 name="Freeform 265"/>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 name="Freeform 266"/>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 name="Freeform 267"/>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8" name="Freeform 268"/>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9" name="Group 269"/>
              <p:cNvGrpSpPr>
                <a:grpSpLocks/>
              </p:cNvGrpSpPr>
              <p:nvPr/>
            </p:nvGrpSpPr>
            <p:grpSpPr bwMode="auto">
              <a:xfrm>
                <a:off x="4196" y="2601"/>
                <a:ext cx="186" cy="163"/>
                <a:chOff x="4196" y="2601"/>
                <a:chExt cx="186" cy="163"/>
              </a:xfrm>
            </p:grpSpPr>
            <p:sp>
              <p:nvSpPr>
                <p:cNvPr id="240" name="Freeform 270"/>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271"/>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272"/>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43" name="Freeform 273"/>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44" name="Freeform 274"/>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245" name="Freeform 275"/>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sp>
          <p:nvSpPr>
            <p:cNvPr id="38" name="Line 276"/>
            <p:cNvSpPr>
              <a:spLocks noChangeShapeType="1"/>
            </p:cNvSpPr>
            <p:nvPr/>
          </p:nvSpPr>
          <p:spPr bwMode="auto">
            <a:xfrm>
              <a:off x="5638800" y="3352800"/>
              <a:ext cx="914400" cy="533400"/>
            </a:xfrm>
            <a:prstGeom prst="line">
              <a:avLst/>
            </a:prstGeom>
            <a:noFill/>
            <a:ln w="28575">
              <a:solidFill>
                <a:srgbClr val="0066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9" name="Group 277"/>
            <p:cNvGrpSpPr>
              <a:grpSpLocks/>
            </p:cNvGrpSpPr>
            <p:nvPr/>
          </p:nvGrpSpPr>
          <p:grpSpPr bwMode="auto">
            <a:xfrm>
              <a:off x="5029200" y="4876800"/>
              <a:ext cx="381000" cy="381000"/>
              <a:chOff x="4181" y="2556"/>
              <a:chExt cx="258" cy="233"/>
            </a:xfrm>
          </p:grpSpPr>
          <p:grpSp>
            <p:nvGrpSpPr>
              <p:cNvPr id="215" name="Group 278"/>
              <p:cNvGrpSpPr>
                <a:grpSpLocks/>
              </p:cNvGrpSpPr>
              <p:nvPr/>
            </p:nvGrpSpPr>
            <p:grpSpPr bwMode="auto">
              <a:xfrm>
                <a:off x="4190" y="2562"/>
                <a:ext cx="249" cy="227"/>
                <a:chOff x="4190" y="2562"/>
                <a:chExt cx="249" cy="227"/>
              </a:xfrm>
            </p:grpSpPr>
            <p:sp>
              <p:nvSpPr>
                <p:cNvPr id="228" name="Freeform 279"/>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9" name="Freeform 280"/>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0" name="Freeform 281"/>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1" name="Freeform 282"/>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2" name="Freeform 283"/>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6" name="Freeform 284"/>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7" name="Freeform 285"/>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8" name="Freeform 286"/>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9" name="Freeform 287"/>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0" name="Freeform 288"/>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1" name="Group 289"/>
              <p:cNvGrpSpPr>
                <a:grpSpLocks/>
              </p:cNvGrpSpPr>
              <p:nvPr/>
            </p:nvGrpSpPr>
            <p:grpSpPr bwMode="auto">
              <a:xfrm>
                <a:off x="4196" y="2601"/>
                <a:ext cx="186" cy="163"/>
                <a:chOff x="4196" y="2601"/>
                <a:chExt cx="186" cy="163"/>
              </a:xfrm>
            </p:grpSpPr>
            <p:sp>
              <p:nvSpPr>
                <p:cNvPr id="222" name="Freeform 290"/>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291"/>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92"/>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25" name="Freeform 293"/>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26" name="Freeform 294"/>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227" name="Freeform 295"/>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grpSp>
          <p:nvGrpSpPr>
            <p:cNvPr id="40" name="Group 296"/>
            <p:cNvGrpSpPr>
              <a:grpSpLocks/>
            </p:cNvGrpSpPr>
            <p:nvPr/>
          </p:nvGrpSpPr>
          <p:grpSpPr bwMode="auto">
            <a:xfrm>
              <a:off x="4114800" y="4876800"/>
              <a:ext cx="381000" cy="381000"/>
              <a:chOff x="4181" y="2556"/>
              <a:chExt cx="258" cy="233"/>
            </a:xfrm>
          </p:grpSpPr>
          <p:grpSp>
            <p:nvGrpSpPr>
              <p:cNvPr id="197" name="Group 297"/>
              <p:cNvGrpSpPr>
                <a:grpSpLocks/>
              </p:cNvGrpSpPr>
              <p:nvPr/>
            </p:nvGrpSpPr>
            <p:grpSpPr bwMode="auto">
              <a:xfrm>
                <a:off x="4190" y="2562"/>
                <a:ext cx="249" cy="227"/>
                <a:chOff x="4190" y="2562"/>
                <a:chExt cx="249" cy="227"/>
              </a:xfrm>
            </p:grpSpPr>
            <p:sp>
              <p:nvSpPr>
                <p:cNvPr id="210" name="Freeform 298"/>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1" name="Freeform 299"/>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2" name="Freeform 300"/>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3" name="Freeform 301"/>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4" name="Freeform 302"/>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8" name="Freeform 303"/>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9" name="Freeform 304"/>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0" name="Freeform 305"/>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 name="Freeform 306"/>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2" name="Freeform 307"/>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03" name="Group 308"/>
              <p:cNvGrpSpPr>
                <a:grpSpLocks/>
              </p:cNvGrpSpPr>
              <p:nvPr/>
            </p:nvGrpSpPr>
            <p:grpSpPr bwMode="auto">
              <a:xfrm>
                <a:off x="4196" y="2601"/>
                <a:ext cx="186" cy="163"/>
                <a:chOff x="4196" y="2601"/>
                <a:chExt cx="186" cy="163"/>
              </a:xfrm>
            </p:grpSpPr>
            <p:sp>
              <p:nvSpPr>
                <p:cNvPr id="204" name="Freeform 309"/>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310"/>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311"/>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07" name="Freeform 312"/>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208" name="Freeform 313"/>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209" name="Freeform 314"/>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grpSp>
          <p:nvGrpSpPr>
            <p:cNvPr id="41" name="Group 315"/>
            <p:cNvGrpSpPr>
              <a:grpSpLocks/>
            </p:cNvGrpSpPr>
            <p:nvPr/>
          </p:nvGrpSpPr>
          <p:grpSpPr bwMode="auto">
            <a:xfrm flipH="1">
              <a:off x="4343400" y="3048000"/>
              <a:ext cx="381000" cy="152400"/>
              <a:chOff x="1674" y="2694"/>
              <a:chExt cx="228" cy="126"/>
            </a:xfrm>
          </p:grpSpPr>
          <p:grpSp>
            <p:nvGrpSpPr>
              <p:cNvPr id="183" name="Group 316"/>
              <p:cNvGrpSpPr>
                <a:grpSpLocks/>
              </p:cNvGrpSpPr>
              <p:nvPr/>
            </p:nvGrpSpPr>
            <p:grpSpPr bwMode="auto">
              <a:xfrm>
                <a:off x="1674" y="2701"/>
                <a:ext cx="224" cy="119"/>
                <a:chOff x="1674" y="2701"/>
                <a:chExt cx="224" cy="119"/>
              </a:xfrm>
            </p:grpSpPr>
            <p:sp>
              <p:nvSpPr>
                <p:cNvPr id="194" name="Rectangle 317"/>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95" name="Oval 318"/>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96" name="Oval 319"/>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184" name="Rectangle 320"/>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85" name="Oval 321"/>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86" name="Oval 322"/>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187" name="Group 323"/>
              <p:cNvGrpSpPr>
                <a:grpSpLocks/>
              </p:cNvGrpSpPr>
              <p:nvPr/>
            </p:nvGrpSpPr>
            <p:grpSpPr bwMode="auto">
              <a:xfrm>
                <a:off x="1721" y="2704"/>
                <a:ext cx="137" cy="59"/>
                <a:chOff x="1721" y="2704"/>
                <a:chExt cx="137" cy="59"/>
              </a:xfrm>
            </p:grpSpPr>
            <p:grpSp>
              <p:nvGrpSpPr>
                <p:cNvPr id="188" name="Group 324"/>
                <p:cNvGrpSpPr>
                  <a:grpSpLocks/>
                </p:cNvGrpSpPr>
                <p:nvPr/>
              </p:nvGrpSpPr>
              <p:grpSpPr bwMode="auto">
                <a:xfrm>
                  <a:off x="1721" y="2704"/>
                  <a:ext cx="137" cy="59"/>
                  <a:chOff x="1721" y="2704"/>
                  <a:chExt cx="137" cy="59"/>
                </a:xfrm>
              </p:grpSpPr>
              <p:sp>
                <p:nvSpPr>
                  <p:cNvPr id="192" name="Freeform 325"/>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3" name="Freeform 326"/>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9" name="Group 327"/>
                <p:cNvGrpSpPr>
                  <a:grpSpLocks/>
                </p:cNvGrpSpPr>
                <p:nvPr/>
              </p:nvGrpSpPr>
              <p:grpSpPr bwMode="auto">
                <a:xfrm>
                  <a:off x="1724" y="2704"/>
                  <a:ext cx="129" cy="56"/>
                  <a:chOff x="1724" y="2704"/>
                  <a:chExt cx="129" cy="56"/>
                </a:xfrm>
              </p:grpSpPr>
              <p:sp>
                <p:nvSpPr>
                  <p:cNvPr id="190" name="Freeform 328"/>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1" name="Freeform 329"/>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42" name="Group 330"/>
            <p:cNvGrpSpPr>
              <a:grpSpLocks/>
            </p:cNvGrpSpPr>
            <p:nvPr/>
          </p:nvGrpSpPr>
          <p:grpSpPr bwMode="auto">
            <a:xfrm flipH="1">
              <a:off x="4648200" y="3810000"/>
              <a:ext cx="381000" cy="152400"/>
              <a:chOff x="1674" y="2694"/>
              <a:chExt cx="228" cy="126"/>
            </a:xfrm>
          </p:grpSpPr>
          <p:grpSp>
            <p:nvGrpSpPr>
              <p:cNvPr id="169" name="Group 331"/>
              <p:cNvGrpSpPr>
                <a:grpSpLocks/>
              </p:cNvGrpSpPr>
              <p:nvPr/>
            </p:nvGrpSpPr>
            <p:grpSpPr bwMode="auto">
              <a:xfrm>
                <a:off x="1674" y="2701"/>
                <a:ext cx="224" cy="119"/>
                <a:chOff x="1674" y="2701"/>
                <a:chExt cx="224" cy="119"/>
              </a:xfrm>
            </p:grpSpPr>
            <p:sp>
              <p:nvSpPr>
                <p:cNvPr id="180" name="Rectangle 332"/>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81" name="Oval 333"/>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82" name="Oval 334"/>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170" name="Rectangle 335"/>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71" name="Oval 336"/>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72" name="Oval 337"/>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173" name="Group 338"/>
              <p:cNvGrpSpPr>
                <a:grpSpLocks/>
              </p:cNvGrpSpPr>
              <p:nvPr/>
            </p:nvGrpSpPr>
            <p:grpSpPr bwMode="auto">
              <a:xfrm>
                <a:off x="1721" y="2704"/>
                <a:ext cx="137" cy="59"/>
                <a:chOff x="1721" y="2704"/>
                <a:chExt cx="137" cy="59"/>
              </a:xfrm>
            </p:grpSpPr>
            <p:grpSp>
              <p:nvGrpSpPr>
                <p:cNvPr id="174" name="Group 339"/>
                <p:cNvGrpSpPr>
                  <a:grpSpLocks/>
                </p:cNvGrpSpPr>
                <p:nvPr/>
              </p:nvGrpSpPr>
              <p:grpSpPr bwMode="auto">
                <a:xfrm>
                  <a:off x="1721" y="2704"/>
                  <a:ext cx="137" cy="59"/>
                  <a:chOff x="1721" y="2704"/>
                  <a:chExt cx="137" cy="59"/>
                </a:xfrm>
              </p:grpSpPr>
              <p:sp>
                <p:nvSpPr>
                  <p:cNvPr id="178" name="Freeform 340"/>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9" name="Freeform 341"/>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5" name="Group 342"/>
                <p:cNvGrpSpPr>
                  <a:grpSpLocks/>
                </p:cNvGrpSpPr>
                <p:nvPr/>
              </p:nvGrpSpPr>
              <p:grpSpPr bwMode="auto">
                <a:xfrm>
                  <a:off x="1724" y="2704"/>
                  <a:ext cx="129" cy="56"/>
                  <a:chOff x="1724" y="2704"/>
                  <a:chExt cx="129" cy="56"/>
                </a:xfrm>
              </p:grpSpPr>
              <p:sp>
                <p:nvSpPr>
                  <p:cNvPr id="176" name="Freeform 343"/>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7" name="Freeform 344"/>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43" name="Line 345"/>
            <p:cNvSpPr>
              <a:spLocks noChangeShapeType="1"/>
            </p:cNvSpPr>
            <p:nvPr/>
          </p:nvSpPr>
          <p:spPr bwMode="auto">
            <a:xfrm>
              <a:off x="4724400" y="3124200"/>
              <a:ext cx="533400" cy="1524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46"/>
            <p:cNvSpPr>
              <a:spLocks noChangeShapeType="1"/>
            </p:cNvSpPr>
            <p:nvPr/>
          </p:nvSpPr>
          <p:spPr bwMode="auto">
            <a:xfrm>
              <a:off x="4191000" y="3733800"/>
              <a:ext cx="533400" cy="1524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47"/>
            <p:cNvSpPr>
              <a:spLocks noChangeShapeType="1"/>
            </p:cNvSpPr>
            <p:nvPr/>
          </p:nvSpPr>
          <p:spPr bwMode="auto">
            <a:xfrm flipV="1">
              <a:off x="5029200" y="3581400"/>
              <a:ext cx="381000" cy="3048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48"/>
            <p:cNvSpPr>
              <a:spLocks noChangeShapeType="1"/>
            </p:cNvSpPr>
            <p:nvPr/>
          </p:nvSpPr>
          <p:spPr bwMode="auto">
            <a:xfrm flipV="1">
              <a:off x="4191000" y="3200400"/>
              <a:ext cx="304800" cy="3048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7" name="Group 349"/>
            <p:cNvGrpSpPr>
              <a:grpSpLocks/>
            </p:cNvGrpSpPr>
            <p:nvPr/>
          </p:nvGrpSpPr>
          <p:grpSpPr bwMode="auto">
            <a:xfrm>
              <a:off x="1219200" y="4648200"/>
              <a:ext cx="1905000" cy="1143000"/>
              <a:chOff x="2725" y="2653"/>
              <a:chExt cx="538" cy="274"/>
            </a:xfrm>
          </p:grpSpPr>
          <p:sp>
            <p:nvSpPr>
              <p:cNvPr id="160" name="Oval 350"/>
              <p:cNvSpPr>
                <a:spLocks noChangeArrowheads="1"/>
              </p:cNvSpPr>
              <p:nvPr/>
            </p:nvSpPr>
            <p:spPr bwMode="auto">
              <a:xfrm>
                <a:off x="2912" y="2653"/>
                <a:ext cx="229"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1" name="Oval 351"/>
              <p:cNvSpPr>
                <a:spLocks noChangeArrowheads="1"/>
              </p:cNvSpPr>
              <p:nvPr/>
            </p:nvSpPr>
            <p:spPr bwMode="auto">
              <a:xfrm>
                <a:off x="2782" y="2683"/>
                <a:ext cx="175" cy="11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2" name="Oval 352"/>
              <p:cNvSpPr>
                <a:spLocks noChangeArrowheads="1"/>
              </p:cNvSpPr>
              <p:nvPr/>
            </p:nvSpPr>
            <p:spPr bwMode="auto">
              <a:xfrm>
                <a:off x="2725" y="2752"/>
                <a:ext cx="119" cy="9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3" name="Oval 353"/>
              <p:cNvSpPr>
                <a:spLocks noChangeArrowheads="1"/>
              </p:cNvSpPr>
              <p:nvPr/>
            </p:nvSpPr>
            <p:spPr bwMode="auto">
              <a:xfrm>
                <a:off x="2762" y="2793"/>
                <a:ext cx="180" cy="9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4" name="Oval 354"/>
              <p:cNvSpPr>
                <a:spLocks noChangeArrowheads="1"/>
              </p:cNvSpPr>
              <p:nvPr/>
            </p:nvSpPr>
            <p:spPr bwMode="auto">
              <a:xfrm>
                <a:off x="2893" y="2810"/>
                <a:ext cx="268" cy="11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5" name="Oval 355"/>
              <p:cNvSpPr>
                <a:spLocks noChangeArrowheads="1"/>
              </p:cNvSpPr>
              <p:nvPr/>
            </p:nvSpPr>
            <p:spPr bwMode="auto">
              <a:xfrm>
                <a:off x="3069" y="2687"/>
                <a:ext cx="169"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6" name="Oval 356"/>
              <p:cNvSpPr>
                <a:spLocks noChangeArrowheads="1"/>
              </p:cNvSpPr>
              <p:nvPr/>
            </p:nvSpPr>
            <p:spPr bwMode="auto">
              <a:xfrm>
                <a:off x="3092" y="2746"/>
                <a:ext cx="171" cy="8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7" name="Oval 357"/>
              <p:cNvSpPr>
                <a:spLocks noChangeArrowheads="1"/>
              </p:cNvSpPr>
              <p:nvPr/>
            </p:nvSpPr>
            <p:spPr bwMode="auto">
              <a:xfrm>
                <a:off x="3075" y="2763"/>
                <a:ext cx="172" cy="14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68" name="Oval 358"/>
              <p:cNvSpPr>
                <a:spLocks noChangeArrowheads="1"/>
              </p:cNvSpPr>
              <p:nvPr/>
            </p:nvSpPr>
            <p:spPr bwMode="auto">
              <a:xfrm>
                <a:off x="2823" y="2717"/>
                <a:ext cx="349" cy="14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48" name="Line 359"/>
            <p:cNvSpPr>
              <a:spLocks noChangeShapeType="1"/>
            </p:cNvSpPr>
            <p:nvPr/>
          </p:nvSpPr>
          <p:spPr bwMode="auto">
            <a:xfrm flipH="1">
              <a:off x="3048000" y="5029200"/>
              <a:ext cx="1066800" cy="15240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9" name="Group 360"/>
            <p:cNvGrpSpPr>
              <a:grpSpLocks/>
            </p:cNvGrpSpPr>
            <p:nvPr/>
          </p:nvGrpSpPr>
          <p:grpSpPr bwMode="auto">
            <a:xfrm>
              <a:off x="2667000" y="4953000"/>
              <a:ext cx="381000" cy="381000"/>
              <a:chOff x="4181" y="2556"/>
              <a:chExt cx="258" cy="233"/>
            </a:xfrm>
          </p:grpSpPr>
          <p:grpSp>
            <p:nvGrpSpPr>
              <p:cNvPr id="142" name="Group 361"/>
              <p:cNvGrpSpPr>
                <a:grpSpLocks/>
              </p:cNvGrpSpPr>
              <p:nvPr/>
            </p:nvGrpSpPr>
            <p:grpSpPr bwMode="auto">
              <a:xfrm>
                <a:off x="4190" y="2562"/>
                <a:ext cx="249" cy="227"/>
                <a:chOff x="4190" y="2562"/>
                <a:chExt cx="249" cy="227"/>
              </a:xfrm>
            </p:grpSpPr>
            <p:sp>
              <p:nvSpPr>
                <p:cNvPr id="155" name="Freeform 362"/>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w 249"/>
                    <a:gd name="T11" fmla="*/ 25 h 26"/>
                    <a:gd name="T12" fmla="*/ 0 60000 65536"/>
                    <a:gd name="T13" fmla="*/ 0 60000 65536"/>
                    <a:gd name="T14" fmla="*/ 0 60000 65536"/>
                    <a:gd name="T15" fmla="*/ 0 60000 65536"/>
                    <a:gd name="T16" fmla="*/ 0 60000 65536"/>
                    <a:gd name="T17" fmla="*/ 0 60000 65536"/>
                    <a:gd name="T18" fmla="*/ 0 w 249"/>
                    <a:gd name="T19" fmla="*/ 0 h 26"/>
                    <a:gd name="T20" fmla="*/ 249 w 24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6" name="Freeform 363"/>
                <p:cNvSpPr>
                  <a:spLocks/>
                </p:cNvSpPr>
                <p:nvPr/>
              </p:nvSpPr>
              <p:spPr bwMode="auto">
                <a:xfrm>
                  <a:off x="4190" y="2562"/>
                  <a:ext cx="249" cy="26"/>
                </a:xfrm>
                <a:custGeom>
                  <a:avLst/>
                  <a:gdLst>
                    <a:gd name="T0" fmla="*/ 0 w 249"/>
                    <a:gd name="T1" fmla="*/ 25 h 26"/>
                    <a:gd name="T2" fmla="*/ 30 w 249"/>
                    <a:gd name="T3" fmla="*/ 0 h 26"/>
                    <a:gd name="T4" fmla="*/ 248 w 249"/>
                    <a:gd name="T5" fmla="*/ 0 h 26"/>
                    <a:gd name="T6" fmla="*/ 220 w 249"/>
                    <a:gd name="T7" fmla="*/ 25 h 26"/>
                    <a:gd name="T8" fmla="*/ 0 w 249"/>
                    <a:gd name="T9" fmla="*/ 25 h 26"/>
                    <a:gd name="T10" fmla="*/ 0 60000 65536"/>
                    <a:gd name="T11" fmla="*/ 0 60000 65536"/>
                    <a:gd name="T12" fmla="*/ 0 60000 65536"/>
                    <a:gd name="T13" fmla="*/ 0 60000 65536"/>
                    <a:gd name="T14" fmla="*/ 0 60000 65536"/>
                    <a:gd name="T15" fmla="*/ 0 w 249"/>
                    <a:gd name="T16" fmla="*/ 0 h 26"/>
                    <a:gd name="T17" fmla="*/ 249 w 249"/>
                    <a:gd name="T18" fmla="*/ 26 h 26"/>
                  </a:gdLst>
                  <a:ahLst/>
                  <a:cxnLst>
                    <a:cxn ang="T10">
                      <a:pos x="T0" y="T1"/>
                    </a:cxn>
                    <a:cxn ang="T11">
                      <a:pos x="T2" y="T3"/>
                    </a:cxn>
                    <a:cxn ang="T12">
                      <a:pos x="T4" y="T5"/>
                    </a:cxn>
                    <a:cxn ang="T13">
                      <a:pos x="T6" y="T7"/>
                    </a:cxn>
                    <a:cxn ang="T14">
                      <a:pos x="T8" y="T9"/>
                    </a:cxn>
                  </a:cxnLst>
                  <a:rect l="T15" t="T16" r="T17" b="T18"/>
                  <a:pathLst>
                    <a:path w="249" h="26">
                      <a:moveTo>
                        <a:pt x="0" y="25"/>
                      </a:moveTo>
                      <a:lnTo>
                        <a:pt x="30" y="0"/>
                      </a:lnTo>
                      <a:lnTo>
                        <a:pt x="248" y="0"/>
                      </a:lnTo>
                      <a:lnTo>
                        <a:pt x="220" y="25"/>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7" name="Freeform 364"/>
                <p:cNvSpPr>
                  <a:spLocks/>
                </p:cNvSpPr>
                <p:nvPr/>
              </p:nvSpPr>
              <p:spPr bwMode="auto">
                <a:xfrm>
                  <a:off x="4190" y="2587"/>
                  <a:ext cx="222" cy="202"/>
                </a:xfrm>
                <a:custGeom>
                  <a:avLst/>
                  <a:gdLst>
                    <a:gd name="T0" fmla="*/ 0 w 222"/>
                    <a:gd name="T1" fmla="*/ 0 h 202"/>
                    <a:gd name="T2" fmla="*/ 221 w 222"/>
                    <a:gd name="T3" fmla="*/ 0 h 202"/>
                    <a:gd name="T4" fmla="*/ 221 w 222"/>
                    <a:gd name="T5" fmla="*/ 201 h 202"/>
                    <a:gd name="T6" fmla="*/ 0 w 222"/>
                    <a:gd name="T7" fmla="*/ 201 h 202"/>
                    <a:gd name="T8" fmla="*/ 0 w 222"/>
                    <a:gd name="T9" fmla="*/ 0 h 202"/>
                    <a:gd name="T10" fmla="*/ 0 60000 65536"/>
                    <a:gd name="T11" fmla="*/ 0 60000 65536"/>
                    <a:gd name="T12" fmla="*/ 0 60000 65536"/>
                    <a:gd name="T13" fmla="*/ 0 60000 65536"/>
                    <a:gd name="T14" fmla="*/ 0 60000 65536"/>
                    <a:gd name="T15" fmla="*/ 0 w 222"/>
                    <a:gd name="T16" fmla="*/ 0 h 202"/>
                    <a:gd name="T17" fmla="*/ 222 w 222"/>
                    <a:gd name="T18" fmla="*/ 202 h 202"/>
                  </a:gdLst>
                  <a:ahLst/>
                  <a:cxnLst>
                    <a:cxn ang="T10">
                      <a:pos x="T0" y="T1"/>
                    </a:cxn>
                    <a:cxn ang="T11">
                      <a:pos x="T2" y="T3"/>
                    </a:cxn>
                    <a:cxn ang="T12">
                      <a:pos x="T4" y="T5"/>
                    </a:cxn>
                    <a:cxn ang="T13">
                      <a:pos x="T6" y="T7"/>
                    </a:cxn>
                    <a:cxn ang="T14">
                      <a:pos x="T8" y="T9"/>
                    </a:cxn>
                  </a:cxnLst>
                  <a:rect l="T15" t="T16" r="T17" b="T18"/>
                  <a:pathLst>
                    <a:path w="222" h="202">
                      <a:moveTo>
                        <a:pt x="0" y="0"/>
                      </a:moveTo>
                      <a:lnTo>
                        <a:pt x="221" y="0"/>
                      </a:lnTo>
                      <a:lnTo>
                        <a:pt x="221" y="201"/>
                      </a:lnTo>
                      <a:lnTo>
                        <a:pt x="0" y="20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8" name="Freeform 365"/>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9" name="Freeform 366"/>
                <p:cNvSpPr>
                  <a:spLocks/>
                </p:cNvSpPr>
                <p:nvPr/>
              </p:nvSpPr>
              <p:spPr bwMode="auto">
                <a:xfrm>
                  <a:off x="4411" y="2562"/>
                  <a:ext cx="28" cy="227"/>
                </a:xfrm>
                <a:custGeom>
                  <a:avLst/>
                  <a:gdLst>
                    <a:gd name="T0" fmla="*/ 0 w 28"/>
                    <a:gd name="T1" fmla="*/ 25 h 227"/>
                    <a:gd name="T2" fmla="*/ 27 w 28"/>
                    <a:gd name="T3" fmla="*/ 0 h 227"/>
                    <a:gd name="T4" fmla="*/ 27 w 28"/>
                    <a:gd name="T5" fmla="*/ 198 h 227"/>
                    <a:gd name="T6" fmla="*/ 0 w 28"/>
                    <a:gd name="T7" fmla="*/ 226 h 227"/>
                    <a:gd name="T8" fmla="*/ 0 w 28"/>
                    <a:gd name="T9" fmla="*/ 25 h 227"/>
                    <a:gd name="T10" fmla="*/ 0 60000 65536"/>
                    <a:gd name="T11" fmla="*/ 0 60000 65536"/>
                    <a:gd name="T12" fmla="*/ 0 60000 65536"/>
                    <a:gd name="T13" fmla="*/ 0 60000 65536"/>
                    <a:gd name="T14" fmla="*/ 0 60000 65536"/>
                    <a:gd name="T15" fmla="*/ 0 w 28"/>
                    <a:gd name="T16" fmla="*/ 0 h 227"/>
                    <a:gd name="T17" fmla="*/ 28 w 28"/>
                    <a:gd name="T18" fmla="*/ 227 h 227"/>
                  </a:gdLst>
                  <a:ahLst/>
                  <a:cxnLst>
                    <a:cxn ang="T10">
                      <a:pos x="T0" y="T1"/>
                    </a:cxn>
                    <a:cxn ang="T11">
                      <a:pos x="T2" y="T3"/>
                    </a:cxn>
                    <a:cxn ang="T12">
                      <a:pos x="T4" y="T5"/>
                    </a:cxn>
                    <a:cxn ang="T13">
                      <a:pos x="T6" y="T7"/>
                    </a:cxn>
                    <a:cxn ang="T14">
                      <a:pos x="T8" y="T9"/>
                    </a:cxn>
                  </a:cxnLst>
                  <a:rect l="T15" t="T16" r="T17" b="T18"/>
                  <a:pathLst>
                    <a:path w="28" h="227">
                      <a:moveTo>
                        <a:pt x="0" y="25"/>
                      </a:moveTo>
                      <a:lnTo>
                        <a:pt x="27" y="0"/>
                      </a:lnTo>
                      <a:lnTo>
                        <a:pt x="27" y="198"/>
                      </a:lnTo>
                      <a:lnTo>
                        <a:pt x="0" y="226"/>
                      </a:lnTo>
                      <a:lnTo>
                        <a:pt x="0" y="2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43" name="Freeform 367"/>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w 250"/>
                  <a:gd name="T11" fmla="*/ 26 h 27"/>
                  <a:gd name="T12" fmla="*/ 0 60000 65536"/>
                  <a:gd name="T13" fmla="*/ 0 60000 65536"/>
                  <a:gd name="T14" fmla="*/ 0 60000 65536"/>
                  <a:gd name="T15" fmla="*/ 0 60000 65536"/>
                  <a:gd name="T16" fmla="*/ 0 60000 65536"/>
                  <a:gd name="T17" fmla="*/ 0 60000 65536"/>
                  <a:gd name="T18" fmla="*/ 0 w 250"/>
                  <a:gd name="T19" fmla="*/ 0 h 27"/>
                  <a:gd name="T20" fmla="*/ 250 w 25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4" name="Freeform 368"/>
              <p:cNvSpPr>
                <a:spLocks/>
              </p:cNvSpPr>
              <p:nvPr/>
            </p:nvSpPr>
            <p:spPr bwMode="auto">
              <a:xfrm>
                <a:off x="4181" y="2556"/>
                <a:ext cx="250" cy="27"/>
              </a:xfrm>
              <a:custGeom>
                <a:avLst/>
                <a:gdLst>
                  <a:gd name="T0" fmla="*/ 0 w 250"/>
                  <a:gd name="T1" fmla="*/ 26 h 27"/>
                  <a:gd name="T2" fmla="*/ 31 w 250"/>
                  <a:gd name="T3" fmla="*/ 0 h 27"/>
                  <a:gd name="T4" fmla="*/ 249 w 250"/>
                  <a:gd name="T5" fmla="*/ 0 h 27"/>
                  <a:gd name="T6" fmla="*/ 221 w 250"/>
                  <a:gd name="T7" fmla="*/ 26 h 27"/>
                  <a:gd name="T8" fmla="*/ 0 w 250"/>
                  <a:gd name="T9" fmla="*/ 26 h 27"/>
                  <a:gd name="T10" fmla="*/ 0 60000 65536"/>
                  <a:gd name="T11" fmla="*/ 0 60000 65536"/>
                  <a:gd name="T12" fmla="*/ 0 60000 65536"/>
                  <a:gd name="T13" fmla="*/ 0 60000 65536"/>
                  <a:gd name="T14" fmla="*/ 0 60000 65536"/>
                  <a:gd name="T15" fmla="*/ 0 w 250"/>
                  <a:gd name="T16" fmla="*/ 0 h 27"/>
                  <a:gd name="T17" fmla="*/ 250 w 250"/>
                  <a:gd name="T18" fmla="*/ 27 h 27"/>
                </a:gdLst>
                <a:ahLst/>
                <a:cxnLst>
                  <a:cxn ang="T10">
                    <a:pos x="T0" y="T1"/>
                  </a:cxn>
                  <a:cxn ang="T11">
                    <a:pos x="T2" y="T3"/>
                  </a:cxn>
                  <a:cxn ang="T12">
                    <a:pos x="T4" y="T5"/>
                  </a:cxn>
                  <a:cxn ang="T13">
                    <a:pos x="T6" y="T7"/>
                  </a:cxn>
                  <a:cxn ang="T14">
                    <a:pos x="T8" y="T9"/>
                  </a:cxn>
                </a:cxnLst>
                <a:rect l="T15" t="T16" r="T17" b="T18"/>
                <a:pathLst>
                  <a:path w="250" h="27">
                    <a:moveTo>
                      <a:pt x="0" y="26"/>
                    </a:moveTo>
                    <a:lnTo>
                      <a:pt x="31" y="0"/>
                    </a:lnTo>
                    <a:lnTo>
                      <a:pt x="249" y="0"/>
                    </a:lnTo>
                    <a:lnTo>
                      <a:pt x="221" y="26"/>
                    </a:lnTo>
                    <a:lnTo>
                      <a:pt x="0" y="26"/>
                    </a:lnTo>
                  </a:path>
                </a:pathLst>
              </a:custGeom>
              <a:solidFill>
                <a:srgbClr val="558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5" name="Freeform 369"/>
              <p:cNvSpPr>
                <a:spLocks/>
              </p:cNvSpPr>
              <p:nvPr/>
            </p:nvSpPr>
            <p:spPr bwMode="auto">
              <a:xfrm>
                <a:off x="4181" y="2582"/>
                <a:ext cx="223" cy="202"/>
              </a:xfrm>
              <a:custGeom>
                <a:avLst/>
                <a:gdLst>
                  <a:gd name="T0" fmla="*/ 0 w 223"/>
                  <a:gd name="T1" fmla="*/ 0 h 202"/>
                  <a:gd name="T2" fmla="*/ 222 w 223"/>
                  <a:gd name="T3" fmla="*/ 0 h 202"/>
                  <a:gd name="T4" fmla="*/ 222 w 223"/>
                  <a:gd name="T5" fmla="*/ 201 h 202"/>
                  <a:gd name="T6" fmla="*/ 0 w 223"/>
                  <a:gd name="T7" fmla="*/ 201 h 202"/>
                  <a:gd name="T8" fmla="*/ 0 w 223"/>
                  <a:gd name="T9" fmla="*/ 0 h 202"/>
                  <a:gd name="T10" fmla="*/ 0 60000 65536"/>
                  <a:gd name="T11" fmla="*/ 0 60000 65536"/>
                  <a:gd name="T12" fmla="*/ 0 60000 65536"/>
                  <a:gd name="T13" fmla="*/ 0 60000 65536"/>
                  <a:gd name="T14" fmla="*/ 0 60000 65536"/>
                  <a:gd name="T15" fmla="*/ 0 w 223"/>
                  <a:gd name="T16" fmla="*/ 0 h 202"/>
                  <a:gd name="T17" fmla="*/ 223 w 223"/>
                  <a:gd name="T18" fmla="*/ 202 h 202"/>
                </a:gdLst>
                <a:ahLst/>
                <a:cxnLst>
                  <a:cxn ang="T10">
                    <a:pos x="T0" y="T1"/>
                  </a:cxn>
                  <a:cxn ang="T11">
                    <a:pos x="T2" y="T3"/>
                  </a:cxn>
                  <a:cxn ang="T12">
                    <a:pos x="T4" y="T5"/>
                  </a:cxn>
                  <a:cxn ang="T13">
                    <a:pos x="T6" y="T7"/>
                  </a:cxn>
                  <a:cxn ang="T14">
                    <a:pos x="T8" y="T9"/>
                  </a:cxn>
                </a:cxnLst>
                <a:rect l="T15" t="T16" r="T17" b="T18"/>
                <a:pathLst>
                  <a:path w="223" h="202">
                    <a:moveTo>
                      <a:pt x="0" y="0"/>
                    </a:moveTo>
                    <a:lnTo>
                      <a:pt x="222" y="0"/>
                    </a:lnTo>
                    <a:lnTo>
                      <a:pt x="222" y="201"/>
                    </a:lnTo>
                    <a:lnTo>
                      <a:pt x="0" y="201"/>
                    </a:lnTo>
                    <a:lnTo>
                      <a:pt x="0" y="0"/>
                    </a:lnTo>
                  </a:path>
                </a:pathLst>
              </a:custGeom>
              <a:solidFill>
                <a:srgbClr val="004E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6" name="Freeform 370"/>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7" name="Freeform 371"/>
              <p:cNvSpPr>
                <a:spLocks/>
              </p:cNvSpPr>
              <p:nvPr/>
            </p:nvSpPr>
            <p:spPr bwMode="auto">
              <a:xfrm>
                <a:off x="4403" y="2556"/>
                <a:ext cx="28" cy="228"/>
              </a:xfrm>
              <a:custGeom>
                <a:avLst/>
                <a:gdLst>
                  <a:gd name="T0" fmla="*/ 0 w 28"/>
                  <a:gd name="T1" fmla="*/ 26 h 228"/>
                  <a:gd name="T2" fmla="*/ 27 w 28"/>
                  <a:gd name="T3" fmla="*/ 0 h 228"/>
                  <a:gd name="T4" fmla="*/ 27 w 28"/>
                  <a:gd name="T5" fmla="*/ 199 h 228"/>
                  <a:gd name="T6" fmla="*/ 0 w 28"/>
                  <a:gd name="T7" fmla="*/ 227 h 228"/>
                  <a:gd name="T8" fmla="*/ 0 w 28"/>
                  <a:gd name="T9" fmla="*/ 26 h 228"/>
                  <a:gd name="T10" fmla="*/ 0 60000 65536"/>
                  <a:gd name="T11" fmla="*/ 0 60000 65536"/>
                  <a:gd name="T12" fmla="*/ 0 60000 65536"/>
                  <a:gd name="T13" fmla="*/ 0 60000 65536"/>
                  <a:gd name="T14" fmla="*/ 0 60000 65536"/>
                  <a:gd name="T15" fmla="*/ 0 w 28"/>
                  <a:gd name="T16" fmla="*/ 0 h 228"/>
                  <a:gd name="T17" fmla="*/ 28 w 28"/>
                  <a:gd name="T18" fmla="*/ 228 h 228"/>
                </a:gdLst>
                <a:ahLst/>
                <a:cxnLst>
                  <a:cxn ang="T10">
                    <a:pos x="T0" y="T1"/>
                  </a:cxn>
                  <a:cxn ang="T11">
                    <a:pos x="T2" y="T3"/>
                  </a:cxn>
                  <a:cxn ang="T12">
                    <a:pos x="T4" y="T5"/>
                  </a:cxn>
                  <a:cxn ang="T13">
                    <a:pos x="T6" y="T7"/>
                  </a:cxn>
                  <a:cxn ang="T14">
                    <a:pos x="T8" y="T9"/>
                  </a:cxn>
                </a:cxnLst>
                <a:rect l="T15" t="T16" r="T17" b="T18"/>
                <a:pathLst>
                  <a:path w="28" h="228">
                    <a:moveTo>
                      <a:pt x="0" y="26"/>
                    </a:moveTo>
                    <a:lnTo>
                      <a:pt x="27" y="0"/>
                    </a:lnTo>
                    <a:lnTo>
                      <a:pt x="27" y="199"/>
                    </a:lnTo>
                    <a:lnTo>
                      <a:pt x="0" y="227"/>
                    </a:lnTo>
                    <a:lnTo>
                      <a:pt x="0" y="26"/>
                    </a:lnTo>
                  </a:path>
                </a:pathLst>
              </a:custGeom>
              <a:solidFill>
                <a:srgbClr val="0041D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48" name="Group 372"/>
              <p:cNvGrpSpPr>
                <a:grpSpLocks/>
              </p:cNvGrpSpPr>
              <p:nvPr/>
            </p:nvGrpSpPr>
            <p:grpSpPr bwMode="auto">
              <a:xfrm>
                <a:off x="4196" y="2601"/>
                <a:ext cx="186" cy="163"/>
                <a:chOff x="4196" y="2601"/>
                <a:chExt cx="186" cy="163"/>
              </a:xfrm>
            </p:grpSpPr>
            <p:sp>
              <p:nvSpPr>
                <p:cNvPr id="149" name="Freeform 373"/>
                <p:cNvSpPr>
                  <a:spLocks/>
                </p:cNvSpPr>
                <p:nvPr/>
              </p:nvSpPr>
              <p:spPr bwMode="auto">
                <a:xfrm>
                  <a:off x="4217" y="2624"/>
                  <a:ext cx="153" cy="118"/>
                </a:xfrm>
                <a:custGeom>
                  <a:avLst/>
                  <a:gdLst>
                    <a:gd name="T0" fmla="*/ 152 w 153"/>
                    <a:gd name="T1" fmla="*/ 117 h 118"/>
                    <a:gd name="T2" fmla="*/ 106 w 153"/>
                    <a:gd name="T3" fmla="*/ 117 h 118"/>
                    <a:gd name="T4" fmla="*/ 42 w 153"/>
                    <a:gd name="T5" fmla="*/ 0 h 118"/>
                    <a:gd name="T6" fmla="*/ 0 w 153"/>
                    <a:gd name="T7" fmla="*/ 0 h 118"/>
                    <a:gd name="T8" fmla="*/ 0 60000 65536"/>
                    <a:gd name="T9" fmla="*/ 0 60000 65536"/>
                    <a:gd name="T10" fmla="*/ 0 60000 65536"/>
                    <a:gd name="T11" fmla="*/ 0 60000 65536"/>
                    <a:gd name="T12" fmla="*/ 0 w 153"/>
                    <a:gd name="T13" fmla="*/ 0 h 118"/>
                    <a:gd name="T14" fmla="*/ 153 w 153"/>
                    <a:gd name="T15" fmla="*/ 118 h 118"/>
                  </a:gdLst>
                  <a:ahLst/>
                  <a:cxnLst>
                    <a:cxn ang="T8">
                      <a:pos x="T0" y="T1"/>
                    </a:cxn>
                    <a:cxn ang="T9">
                      <a:pos x="T2" y="T3"/>
                    </a:cxn>
                    <a:cxn ang="T10">
                      <a:pos x="T4" y="T5"/>
                    </a:cxn>
                    <a:cxn ang="T11">
                      <a:pos x="T6" y="T7"/>
                    </a:cxn>
                  </a:cxnLst>
                  <a:rect l="T12" t="T13" r="T14" b="T15"/>
                  <a:pathLst>
                    <a:path w="153" h="118">
                      <a:moveTo>
                        <a:pt x="152" y="117"/>
                      </a:moveTo>
                      <a:lnTo>
                        <a:pt x="106" y="117"/>
                      </a:lnTo>
                      <a:lnTo>
                        <a:pt x="42" y="0"/>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374"/>
                <p:cNvSpPr>
                  <a:spLocks/>
                </p:cNvSpPr>
                <p:nvPr/>
              </p:nvSpPr>
              <p:spPr bwMode="auto">
                <a:xfrm>
                  <a:off x="4214" y="2624"/>
                  <a:ext cx="159" cy="118"/>
                </a:xfrm>
                <a:custGeom>
                  <a:avLst/>
                  <a:gdLst>
                    <a:gd name="T0" fmla="*/ 0 w 159"/>
                    <a:gd name="T1" fmla="*/ 117 h 118"/>
                    <a:gd name="T2" fmla="*/ 45 w 159"/>
                    <a:gd name="T3" fmla="*/ 117 h 118"/>
                    <a:gd name="T4" fmla="*/ 106 w 159"/>
                    <a:gd name="T5" fmla="*/ 0 h 118"/>
                    <a:gd name="T6" fmla="*/ 158 w 159"/>
                    <a:gd name="T7" fmla="*/ 0 h 118"/>
                    <a:gd name="T8" fmla="*/ 0 60000 65536"/>
                    <a:gd name="T9" fmla="*/ 0 60000 65536"/>
                    <a:gd name="T10" fmla="*/ 0 60000 65536"/>
                    <a:gd name="T11" fmla="*/ 0 60000 65536"/>
                    <a:gd name="T12" fmla="*/ 0 w 159"/>
                    <a:gd name="T13" fmla="*/ 0 h 118"/>
                    <a:gd name="T14" fmla="*/ 159 w 159"/>
                    <a:gd name="T15" fmla="*/ 118 h 118"/>
                  </a:gdLst>
                  <a:ahLst/>
                  <a:cxnLst>
                    <a:cxn ang="T8">
                      <a:pos x="T0" y="T1"/>
                    </a:cxn>
                    <a:cxn ang="T9">
                      <a:pos x="T2" y="T3"/>
                    </a:cxn>
                    <a:cxn ang="T10">
                      <a:pos x="T4" y="T5"/>
                    </a:cxn>
                    <a:cxn ang="T11">
                      <a:pos x="T6" y="T7"/>
                    </a:cxn>
                  </a:cxnLst>
                  <a:rect l="T12" t="T13" r="T14" b="T15"/>
                  <a:pathLst>
                    <a:path w="159" h="118">
                      <a:moveTo>
                        <a:pt x="0" y="117"/>
                      </a:moveTo>
                      <a:lnTo>
                        <a:pt x="45" y="117"/>
                      </a:lnTo>
                      <a:lnTo>
                        <a:pt x="106" y="0"/>
                      </a:lnTo>
                      <a:lnTo>
                        <a:pt x="158"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375"/>
                <p:cNvSpPr>
                  <a:spLocks/>
                </p:cNvSpPr>
                <p:nvPr/>
              </p:nvSpPr>
              <p:spPr bwMode="auto">
                <a:xfrm>
                  <a:off x="4354" y="2601"/>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152" name="Freeform 376"/>
                <p:cNvSpPr>
                  <a:spLocks/>
                </p:cNvSpPr>
                <p:nvPr/>
              </p:nvSpPr>
              <p:spPr bwMode="auto">
                <a:xfrm>
                  <a:off x="4354" y="2718"/>
                  <a:ext cx="28" cy="43"/>
                </a:xfrm>
                <a:custGeom>
                  <a:avLst/>
                  <a:gdLst>
                    <a:gd name="T0" fmla="*/ 0 w 28"/>
                    <a:gd name="T1" fmla="*/ 0 h 43"/>
                    <a:gd name="T2" fmla="*/ 0 w 28"/>
                    <a:gd name="T3" fmla="*/ 42 h 43"/>
                    <a:gd name="T4" fmla="*/ 27 w 28"/>
                    <a:gd name="T5" fmla="*/ 23 h 43"/>
                    <a:gd name="T6" fmla="*/ 0 w 28"/>
                    <a:gd name="T7" fmla="*/ 0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0" y="0"/>
                      </a:moveTo>
                      <a:lnTo>
                        <a:pt x="0" y="42"/>
                      </a:lnTo>
                      <a:lnTo>
                        <a:pt x="27" y="23"/>
                      </a:lnTo>
                      <a:lnTo>
                        <a:pt x="0" y="0"/>
                      </a:lnTo>
                    </a:path>
                  </a:pathLst>
                </a:custGeom>
                <a:solidFill>
                  <a:srgbClr val="FFFFFF"/>
                </a:solidFill>
                <a:ln w="12700" cap="rnd">
                  <a:solidFill>
                    <a:srgbClr val="FFFFFF"/>
                  </a:solidFill>
                  <a:round/>
                  <a:headEnd/>
                  <a:tailEnd/>
                </a:ln>
              </p:spPr>
              <p:txBody>
                <a:bodyPr/>
                <a:lstStyle/>
                <a:p>
                  <a:endParaRPr lang="en-US"/>
                </a:p>
              </p:txBody>
            </p:sp>
            <p:sp>
              <p:nvSpPr>
                <p:cNvPr id="153" name="Freeform 377"/>
                <p:cNvSpPr>
                  <a:spLocks/>
                </p:cNvSpPr>
                <p:nvPr/>
              </p:nvSpPr>
              <p:spPr bwMode="auto">
                <a:xfrm>
                  <a:off x="4196" y="2601"/>
                  <a:ext cx="29" cy="43"/>
                </a:xfrm>
                <a:custGeom>
                  <a:avLst/>
                  <a:gdLst>
                    <a:gd name="T0" fmla="*/ 28 w 29"/>
                    <a:gd name="T1" fmla="*/ 42 h 43"/>
                    <a:gd name="T2" fmla="*/ 28 w 29"/>
                    <a:gd name="T3" fmla="*/ 0 h 43"/>
                    <a:gd name="T4" fmla="*/ 0 w 29"/>
                    <a:gd name="T5" fmla="*/ 23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3"/>
                      </a:lnTo>
                      <a:lnTo>
                        <a:pt x="28" y="42"/>
                      </a:lnTo>
                    </a:path>
                  </a:pathLst>
                </a:custGeom>
                <a:solidFill>
                  <a:srgbClr val="FFFFFF"/>
                </a:solidFill>
                <a:ln w="12700" cap="rnd">
                  <a:solidFill>
                    <a:srgbClr val="FFFFFF"/>
                  </a:solidFill>
                  <a:round/>
                  <a:headEnd/>
                  <a:tailEnd/>
                </a:ln>
              </p:spPr>
              <p:txBody>
                <a:bodyPr/>
                <a:lstStyle/>
                <a:p>
                  <a:endParaRPr lang="en-US"/>
                </a:p>
              </p:txBody>
            </p:sp>
            <p:sp>
              <p:nvSpPr>
                <p:cNvPr id="154" name="Freeform 378"/>
                <p:cNvSpPr>
                  <a:spLocks/>
                </p:cNvSpPr>
                <p:nvPr/>
              </p:nvSpPr>
              <p:spPr bwMode="auto">
                <a:xfrm>
                  <a:off x="4196" y="2721"/>
                  <a:ext cx="29" cy="43"/>
                </a:xfrm>
                <a:custGeom>
                  <a:avLst/>
                  <a:gdLst>
                    <a:gd name="T0" fmla="*/ 28 w 29"/>
                    <a:gd name="T1" fmla="*/ 42 h 43"/>
                    <a:gd name="T2" fmla="*/ 28 w 29"/>
                    <a:gd name="T3" fmla="*/ 0 h 43"/>
                    <a:gd name="T4" fmla="*/ 0 w 29"/>
                    <a:gd name="T5" fmla="*/ 20 h 43"/>
                    <a:gd name="T6" fmla="*/ 28 w 29"/>
                    <a:gd name="T7" fmla="*/ 42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42"/>
                      </a:moveTo>
                      <a:lnTo>
                        <a:pt x="28" y="0"/>
                      </a:lnTo>
                      <a:lnTo>
                        <a:pt x="0" y="20"/>
                      </a:lnTo>
                      <a:lnTo>
                        <a:pt x="28" y="42"/>
                      </a:lnTo>
                    </a:path>
                  </a:pathLst>
                </a:custGeom>
                <a:solidFill>
                  <a:srgbClr val="FFFFFF"/>
                </a:solidFill>
                <a:ln w="12700" cap="rnd">
                  <a:solidFill>
                    <a:srgbClr val="FFFFFF"/>
                  </a:solidFill>
                  <a:round/>
                  <a:headEnd/>
                  <a:tailEnd/>
                </a:ln>
              </p:spPr>
              <p:txBody>
                <a:bodyPr/>
                <a:lstStyle/>
                <a:p>
                  <a:endParaRPr lang="en-US"/>
                </a:p>
              </p:txBody>
            </p:sp>
          </p:grpSp>
        </p:grpSp>
        <p:sp>
          <p:nvSpPr>
            <p:cNvPr id="50" name="Line 379"/>
            <p:cNvSpPr>
              <a:spLocks noChangeShapeType="1"/>
            </p:cNvSpPr>
            <p:nvPr/>
          </p:nvSpPr>
          <p:spPr bwMode="auto">
            <a:xfrm flipH="1" flipV="1">
              <a:off x="3962400" y="3733800"/>
              <a:ext cx="1143000" cy="1219200"/>
            </a:xfrm>
            <a:prstGeom prst="line">
              <a:avLst/>
            </a:prstGeom>
            <a:noFill/>
            <a:ln w="28575">
              <a:solidFill>
                <a:srgbClr val="0066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 name="Group 380"/>
            <p:cNvGrpSpPr>
              <a:grpSpLocks/>
            </p:cNvGrpSpPr>
            <p:nvPr/>
          </p:nvGrpSpPr>
          <p:grpSpPr bwMode="auto">
            <a:xfrm flipH="1">
              <a:off x="2362200" y="5562600"/>
              <a:ext cx="381000" cy="152400"/>
              <a:chOff x="1674" y="2694"/>
              <a:chExt cx="228" cy="126"/>
            </a:xfrm>
          </p:grpSpPr>
          <p:grpSp>
            <p:nvGrpSpPr>
              <p:cNvPr id="128" name="Group 381"/>
              <p:cNvGrpSpPr>
                <a:grpSpLocks/>
              </p:cNvGrpSpPr>
              <p:nvPr/>
            </p:nvGrpSpPr>
            <p:grpSpPr bwMode="auto">
              <a:xfrm>
                <a:off x="1674" y="2701"/>
                <a:ext cx="224" cy="119"/>
                <a:chOff x="1674" y="2701"/>
                <a:chExt cx="224" cy="119"/>
              </a:xfrm>
            </p:grpSpPr>
            <p:sp>
              <p:nvSpPr>
                <p:cNvPr id="139" name="Rectangle 382"/>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40" name="Oval 383"/>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41" name="Oval 384"/>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129" name="Rectangle 385"/>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30" name="Oval 386"/>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31" name="Oval 387"/>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132" name="Group 388"/>
              <p:cNvGrpSpPr>
                <a:grpSpLocks/>
              </p:cNvGrpSpPr>
              <p:nvPr/>
            </p:nvGrpSpPr>
            <p:grpSpPr bwMode="auto">
              <a:xfrm>
                <a:off x="1721" y="2704"/>
                <a:ext cx="137" cy="59"/>
                <a:chOff x="1721" y="2704"/>
                <a:chExt cx="137" cy="59"/>
              </a:xfrm>
            </p:grpSpPr>
            <p:grpSp>
              <p:nvGrpSpPr>
                <p:cNvPr id="133" name="Group 389"/>
                <p:cNvGrpSpPr>
                  <a:grpSpLocks/>
                </p:cNvGrpSpPr>
                <p:nvPr/>
              </p:nvGrpSpPr>
              <p:grpSpPr bwMode="auto">
                <a:xfrm>
                  <a:off x="1721" y="2704"/>
                  <a:ext cx="137" cy="59"/>
                  <a:chOff x="1721" y="2704"/>
                  <a:chExt cx="137" cy="59"/>
                </a:xfrm>
              </p:grpSpPr>
              <p:sp>
                <p:nvSpPr>
                  <p:cNvPr id="137" name="Freeform 390"/>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8" name="Freeform 391"/>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34" name="Group 392"/>
                <p:cNvGrpSpPr>
                  <a:grpSpLocks/>
                </p:cNvGrpSpPr>
                <p:nvPr/>
              </p:nvGrpSpPr>
              <p:grpSpPr bwMode="auto">
                <a:xfrm>
                  <a:off x="1724" y="2704"/>
                  <a:ext cx="129" cy="56"/>
                  <a:chOff x="1724" y="2704"/>
                  <a:chExt cx="129" cy="56"/>
                </a:xfrm>
              </p:grpSpPr>
              <p:sp>
                <p:nvSpPr>
                  <p:cNvPr id="135" name="Freeform 393"/>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6" name="Freeform 394"/>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52" name="Group 395"/>
            <p:cNvGrpSpPr>
              <a:grpSpLocks/>
            </p:cNvGrpSpPr>
            <p:nvPr/>
          </p:nvGrpSpPr>
          <p:grpSpPr bwMode="auto">
            <a:xfrm flipH="1">
              <a:off x="1524000" y="5410200"/>
              <a:ext cx="381000" cy="152400"/>
              <a:chOff x="1674" y="2694"/>
              <a:chExt cx="228" cy="126"/>
            </a:xfrm>
          </p:grpSpPr>
          <p:grpSp>
            <p:nvGrpSpPr>
              <p:cNvPr id="114" name="Group 396"/>
              <p:cNvGrpSpPr>
                <a:grpSpLocks/>
              </p:cNvGrpSpPr>
              <p:nvPr/>
            </p:nvGrpSpPr>
            <p:grpSpPr bwMode="auto">
              <a:xfrm>
                <a:off x="1674" y="2701"/>
                <a:ext cx="224" cy="119"/>
                <a:chOff x="1674" y="2701"/>
                <a:chExt cx="224" cy="119"/>
              </a:xfrm>
            </p:grpSpPr>
            <p:sp>
              <p:nvSpPr>
                <p:cNvPr id="125" name="Rectangle 397"/>
                <p:cNvSpPr>
                  <a:spLocks noChangeArrowheads="1"/>
                </p:cNvSpPr>
                <p:nvPr/>
              </p:nvSpPr>
              <p:spPr bwMode="auto">
                <a:xfrm>
                  <a:off x="1674" y="2738"/>
                  <a:ext cx="224"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26" name="Oval 398"/>
                <p:cNvSpPr>
                  <a:spLocks noChangeArrowheads="1"/>
                </p:cNvSpPr>
                <p:nvPr/>
              </p:nvSpPr>
              <p:spPr bwMode="auto">
                <a:xfrm>
                  <a:off x="1674" y="2741"/>
                  <a:ext cx="220" cy="7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27" name="Oval 399"/>
                <p:cNvSpPr>
                  <a:spLocks noChangeArrowheads="1"/>
                </p:cNvSpPr>
                <p:nvPr/>
              </p:nvSpPr>
              <p:spPr bwMode="auto">
                <a:xfrm>
                  <a:off x="1674" y="2701"/>
                  <a:ext cx="220" cy="7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sp>
            <p:nvSpPr>
              <p:cNvPr id="115" name="Rectangle 400"/>
              <p:cNvSpPr>
                <a:spLocks noChangeArrowheads="1"/>
              </p:cNvSpPr>
              <p:nvPr/>
            </p:nvSpPr>
            <p:spPr bwMode="auto">
              <a:xfrm>
                <a:off x="1677" y="2731"/>
                <a:ext cx="225" cy="4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16" name="Oval 401"/>
              <p:cNvSpPr>
                <a:spLocks noChangeArrowheads="1"/>
              </p:cNvSpPr>
              <p:nvPr/>
            </p:nvSpPr>
            <p:spPr bwMode="auto">
              <a:xfrm>
                <a:off x="1677" y="2737"/>
                <a:ext cx="223" cy="75"/>
              </a:xfrm>
              <a:prstGeom prst="ellipse">
                <a:avLst/>
              </a:prstGeom>
              <a:solidFill>
                <a:srgbClr val="004E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sp>
            <p:nvSpPr>
              <p:cNvPr id="117" name="Oval 402"/>
              <p:cNvSpPr>
                <a:spLocks noChangeArrowheads="1"/>
              </p:cNvSpPr>
              <p:nvPr/>
            </p:nvSpPr>
            <p:spPr bwMode="auto">
              <a:xfrm>
                <a:off x="1677" y="2694"/>
                <a:ext cx="223" cy="78"/>
              </a:xfrm>
              <a:prstGeom prst="ellipse">
                <a:avLst/>
              </a:pr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endParaRPr lang="zh-TW" altLang="en-US" sz="1400">
                  <a:latin typeface="Times New Roman" pitchFamily="18" charset="0"/>
                </a:endParaRPr>
              </a:p>
            </p:txBody>
          </p:sp>
          <p:grpSp>
            <p:nvGrpSpPr>
              <p:cNvPr id="118" name="Group 403"/>
              <p:cNvGrpSpPr>
                <a:grpSpLocks/>
              </p:cNvGrpSpPr>
              <p:nvPr/>
            </p:nvGrpSpPr>
            <p:grpSpPr bwMode="auto">
              <a:xfrm>
                <a:off x="1721" y="2704"/>
                <a:ext cx="137" cy="59"/>
                <a:chOff x="1721" y="2704"/>
                <a:chExt cx="137" cy="59"/>
              </a:xfrm>
            </p:grpSpPr>
            <p:grpSp>
              <p:nvGrpSpPr>
                <p:cNvPr id="119" name="Group 404"/>
                <p:cNvGrpSpPr>
                  <a:grpSpLocks/>
                </p:cNvGrpSpPr>
                <p:nvPr/>
              </p:nvGrpSpPr>
              <p:grpSpPr bwMode="auto">
                <a:xfrm>
                  <a:off x="1721" y="2704"/>
                  <a:ext cx="137" cy="59"/>
                  <a:chOff x="1721" y="2704"/>
                  <a:chExt cx="137" cy="59"/>
                </a:xfrm>
              </p:grpSpPr>
              <p:sp>
                <p:nvSpPr>
                  <p:cNvPr id="123" name="Freeform 405"/>
                  <p:cNvSpPr>
                    <a:spLocks/>
                  </p:cNvSpPr>
                  <p:nvPr/>
                </p:nvSpPr>
                <p:spPr bwMode="auto">
                  <a:xfrm>
                    <a:off x="1796" y="2704"/>
                    <a:ext cx="62" cy="23"/>
                  </a:xfrm>
                  <a:custGeom>
                    <a:avLst/>
                    <a:gdLst>
                      <a:gd name="T0" fmla="*/ 61 w 62"/>
                      <a:gd name="T1" fmla="*/ 3 h 23"/>
                      <a:gd name="T2" fmla="*/ 47 w 62"/>
                      <a:gd name="T3" fmla="*/ 0 h 23"/>
                      <a:gd name="T4" fmla="*/ 16 w 62"/>
                      <a:gd name="T5" fmla="*/ 11 h 23"/>
                      <a:gd name="T6" fmla="*/ 0 w 62"/>
                      <a:gd name="T7" fmla="*/ 7 h 23"/>
                      <a:gd name="T8" fmla="*/ 5 w 62"/>
                      <a:gd name="T9" fmla="*/ 22 h 23"/>
                      <a:gd name="T10" fmla="*/ 47 w 62"/>
                      <a:gd name="T11" fmla="*/ 22 h 23"/>
                      <a:gd name="T12" fmla="*/ 27 w 62"/>
                      <a:gd name="T13" fmla="*/ 17 h 23"/>
                      <a:gd name="T14" fmla="*/ 61 w 62"/>
                      <a:gd name="T15" fmla="*/ 3 h 2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3"/>
                      <a:gd name="T26" fmla="*/ 62 w 6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3">
                        <a:moveTo>
                          <a:pt x="61" y="3"/>
                        </a:moveTo>
                        <a:lnTo>
                          <a:pt x="47" y="0"/>
                        </a:lnTo>
                        <a:lnTo>
                          <a:pt x="16" y="11"/>
                        </a:lnTo>
                        <a:lnTo>
                          <a:pt x="0" y="7"/>
                        </a:lnTo>
                        <a:lnTo>
                          <a:pt x="5" y="22"/>
                        </a:lnTo>
                        <a:lnTo>
                          <a:pt x="47" y="22"/>
                        </a:lnTo>
                        <a:lnTo>
                          <a:pt x="27" y="17"/>
                        </a:lnTo>
                        <a:lnTo>
                          <a:pt x="61" y="3"/>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4" name="Freeform 406"/>
                  <p:cNvSpPr>
                    <a:spLocks/>
                  </p:cNvSpPr>
                  <p:nvPr/>
                </p:nvSpPr>
                <p:spPr bwMode="auto">
                  <a:xfrm>
                    <a:off x="1721" y="2740"/>
                    <a:ext cx="63" cy="23"/>
                  </a:xfrm>
                  <a:custGeom>
                    <a:avLst/>
                    <a:gdLst>
                      <a:gd name="T0" fmla="*/ 0 w 63"/>
                      <a:gd name="T1" fmla="*/ 18 h 23"/>
                      <a:gd name="T2" fmla="*/ 14 w 63"/>
                      <a:gd name="T3" fmla="*/ 22 h 23"/>
                      <a:gd name="T4" fmla="*/ 48 w 63"/>
                      <a:gd name="T5" fmla="*/ 11 h 23"/>
                      <a:gd name="T6" fmla="*/ 62 w 63"/>
                      <a:gd name="T7" fmla="*/ 18 h 23"/>
                      <a:gd name="T8" fmla="*/ 59 w 63"/>
                      <a:gd name="T9" fmla="*/ 0 h 23"/>
                      <a:gd name="T10" fmla="*/ 14 w 63"/>
                      <a:gd name="T11" fmla="*/ 0 h 23"/>
                      <a:gd name="T12" fmla="*/ 31 w 63"/>
                      <a:gd name="T13" fmla="*/ 6 h 23"/>
                      <a:gd name="T14" fmla="*/ 0 w 63"/>
                      <a:gd name="T15" fmla="*/ 18 h 2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3"/>
                      <a:gd name="T26" fmla="*/ 63 w 6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3">
                        <a:moveTo>
                          <a:pt x="0" y="18"/>
                        </a:moveTo>
                        <a:lnTo>
                          <a:pt x="14" y="22"/>
                        </a:lnTo>
                        <a:lnTo>
                          <a:pt x="48" y="11"/>
                        </a:lnTo>
                        <a:lnTo>
                          <a:pt x="62" y="18"/>
                        </a:lnTo>
                        <a:lnTo>
                          <a:pt x="59" y="0"/>
                        </a:lnTo>
                        <a:lnTo>
                          <a:pt x="14" y="0"/>
                        </a:lnTo>
                        <a:lnTo>
                          <a:pt x="31" y="6"/>
                        </a:lnTo>
                        <a:lnTo>
                          <a:pt x="0" y="18"/>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20" name="Group 407"/>
                <p:cNvGrpSpPr>
                  <a:grpSpLocks/>
                </p:cNvGrpSpPr>
                <p:nvPr/>
              </p:nvGrpSpPr>
              <p:grpSpPr bwMode="auto">
                <a:xfrm>
                  <a:off x="1724" y="2704"/>
                  <a:ext cx="129" cy="56"/>
                  <a:chOff x="1724" y="2704"/>
                  <a:chExt cx="129" cy="56"/>
                </a:xfrm>
              </p:grpSpPr>
              <p:sp>
                <p:nvSpPr>
                  <p:cNvPr id="121" name="Freeform 408"/>
                  <p:cNvSpPr>
                    <a:spLocks/>
                  </p:cNvSpPr>
                  <p:nvPr/>
                </p:nvSpPr>
                <p:spPr bwMode="auto">
                  <a:xfrm>
                    <a:off x="1724" y="2704"/>
                    <a:ext cx="65" cy="23"/>
                  </a:xfrm>
                  <a:custGeom>
                    <a:avLst/>
                    <a:gdLst>
                      <a:gd name="T0" fmla="*/ 64 w 65"/>
                      <a:gd name="T1" fmla="*/ 17 h 23"/>
                      <a:gd name="T2" fmla="*/ 47 w 65"/>
                      <a:gd name="T3" fmla="*/ 22 h 23"/>
                      <a:gd name="T4" fmla="*/ 17 w 65"/>
                      <a:gd name="T5" fmla="*/ 7 h 23"/>
                      <a:gd name="T6" fmla="*/ 0 w 65"/>
                      <a:gd name="T7" fmla="*/ 11 h 23"/>
                      <a:gd name="T8" fmla="*/ 6 w 65"/>
                      <a:gd name="T9" fmla="*/ 0 h 23"/>
                      <a:gd name="T10" fmla="*/ 47 w 65"/>
                      <a:gd name="T11" fmla="*/ 0 h 23"/>
                      <a:gd name="T12" fmla="*/ 27 w 65"/>
                      <a:gd name="T13" fmla="*/ 3 h 23"/>
                      <a:gd name="T14" fmla="*/ 64 w 65"/>
                      <a:gd name="T15" fmla="*/ 17 h 2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3"/>
                      <a:gd name="T26" fmla="*/ 65 w 6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3">
                        <a:moveTo>
                          <a:pt x="64" y="17"/>
                        </a:moveTo>
                        <a:lnTo>
                          <a:pt x="47" y="22"/>
                        </a:lnTo>
                        <a:lnTo>
                          <a:pt x="17" y="7"/>
                        </a:lnTo>
                        <a:lnTo>
                          <a:pt x="0" y="11"/>
                        </a:lnTo>
                        <a:lnTo>
                          <a:pt x="6" y="0"/>
                        </a:lnTo>
                        <a:lnTo>
                          <a:pt x="47" y="0"/>
                        </a:lnTo>
                        <a:lnTo>
                          <a:pt x="27" y="3"/>
                        </a:lnTo>
                        <a:lnTo>
                          <a:pt x="64" y="1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2" name="Freeform 409"/>
                  <p:cNvSpPr>
                    <a:spLocks/>
                  </p:cNvSpPr>
                  <p:nvPr/>
                </p:nvSpPr>
                <p:spPr bwMode="auto">
                  <a:xfrm>
                    <a:off x="1792" y="2737"/>
                    <a:ext cx="61" cy="23"/>
                  </a:xfrm>
                  <a:custGeom>
                    <a:avLst/>
                    <a:gdLst>
                      <a:gd name="T0" fmla="*/ 0 w 61"/>
                      <a:gd name="T1" fmla="*/ 2 h 23"/>
                      <a:gd name="T2" fmla="*/ 14 w 61"/>
                      <a:gd name="T3" fmla="*/ 0 h 23"/>
                      <a:gd name="T4" fmla="*/ 46 w 61"/>
                      <a:gd name="T5" fmla="*/ 13 h 23"/>
                      <a:gd name="T6" fmla="*/ 60 w 61"/>
                      <a:gd name="T7" fmla="*/ 8 h 23"/>
                      <a:gd name="T8" fmla="*/ 56 w 61"/>
                      <a:gd name="T9" fmla="*/ 22 h 23"/>
                      <a:gd name="T10" fmla="*/ 14 w 61"/>
                      <a:gd name="T11" fmla="*/ 22 h 23"/>
                      <a:gd name="T12" fmla="*/ 32 w 61"/>
                      <a:gd name="T13" fmla="*/ 19 h 23"/>
                      <a:gd name="T14" fmla="*/ 0 w 61"/>
                      <a:gd name="T15" fmla="*/ 2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0" y="2"/>
                        </a:moveTo>
                        <a:lnTo>
                          <a:pt x="14" y="0"/>
                        </a:lnTo>
                        <a:lnTo>
                          <a:pt x="46" y="13"/>
                        </a:lnTo>
                        <a:lnTo>
                          <a:pt x="60" y="8"/>
                        </a:lnTo>
                        <a:lnTo>
                          <a:pt x="56" y="22"/>
                        </a:lnTo>
                        <a:lnTo>
                          <a:pt x="14" y="22"/>
                        </a:lnTo>
                        <a:lnTo>
                          <a:pt x="32" y="19"/>
                        </a:lnTo>
                        <a:lnTo>
                          <a:pt x="0" y="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53" name="Line 410"/>
            <p:cNvSpPr>
              <a:spLocks noChangeShapeType="1"/>
            </p:cNvSpPr>
            <p:nvPr/>
          </p:nvSpPr>
          <p:spPr bwMode="auto">
            <a:xfrm flipH="1">
              <a:off x="1905000" y="5181600"/>
              <a:ext cx="762000" cy="22860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11"/>
            <p:cNvSpPr>
              <a:spLocks noChangeShapeType="1"/>
            </p:cNvSpPr>
            <p:nvPr/>
          </p:nvSpPr>
          <p:spPr bwMode="auto">
            <a:xfrm>
              <a:off x="1828800" y="5562600"/>
              <a:ext cx="533400" cy="762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412"/>
            <p:cNvSpPr>
              <a:spLocks noChangeShapeType="1"/>
            </p:cNvSpPr>
            <p:nvPr/>
          </p:nvSpPr>
          <p:spPr bwMode="auto">
            <a:xfrm flipH="1">
              <a:off x="2590800" y="5334000"/>
              <a:ext cx="152400" cy="2286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6" name="Group 413"/>
            <p:cNvGrpSpPr>
              <a:grpSpLocks/>
            </p:cNvGrpSpPr>
            <p:nvPr/>
          </p:nvGrpSpPr>
          <p:grpSpPr bwMode="auto">
            <a:xfrm>
              <a:off x="533400" y="5562600"/>
              <a:ext cx="341313" cy="382588"/>
              <a:chOff x="1672" y="3141"/>
              <a:chExt cx="178" cy="169"/>
            </a:xfrm>
          </p:grpSpPr>
          <p:grpSp>
            <p:nvGrpSpPr>
              <p:cNvPr id="87" name="Group 414"/>
              <p:cNvGrpSpPr>
                <a:grpSpLocks/>
              </p:cNvGrpSpPr>
              <p:nvPr/>
            </p:nvGrpSpPr>
            <p:grpSpPr bwMode="auto">
              <a:xfrm>
                <a:off x="1674" y="3143"/>
                <a:ext cx="176" cy="167"/>
                <a:chOff x="1674" y="3143"/>
                <a:chExt cx="176" cy="167"/>
              </a:xfrm>
            </p:grpSpPr>
            <p:sp>
              <p:nvSpPr>
                <p:cNvPr id="103" name="Freeform 415"/>
                <p:cNvSpPr>
                  <a:spLocks/>
                </p:cNvSpPr>
                <p:nvPr/>
              </p:nvSpPr>
              <p:spPr bwMode="auto">
                <a:xfrm>
                  <a:off x="1680" y="3224"/>
                  <a:ext cx="164" cy="17"/>
                </a:xfrm>
                <a:custGeom>
                  <a:avLst/>
                  <a:gdLst>
                    <a:gd name="T0" fmla="*/ 0 w 164"/>
                    <a:gd name="T1" fmla="*/ 16 h 17"/>
                    <a:gd name="T2" fmla="*/ 18 w 164"/>
                    <a:gd name="T3" fmla="*/ 0 h 17"/>
                    <a:gd name="T4" fmla="*/ 143 w 164"/>
                    <a:gd name="T5" fmla="*/ 0 h 17"/>
                    <a:gd name="T6" fmla="*/ 163 w 164"/>
                    <a:gd name="T7" fmla="*/ 16 h 17"/>
                    <a:gd name="T8" fmla="*/ 0 w 164"/>
                    <a:gd name="T9" fmla="*/ 16 h 17"/>
                    <a:gd name="T10" fmla="*/ 0 60000 65536"/>
                    <a:gd name="T11" fmla="*/ 0 60000 65536"/>
                    <a:gd name="T12" fmla="*/ 0 60000 65536"/>
                    <a:gd name="T13" fmla="*/ 0 60000 65536"/>
                    <a:gd name="T14" fmla="*/ 0 60000 65536"/>
                    <a:gd name="T15" fmla="*/ 0 w 164"/>
                    <a:gd name="T16" fmla="*/ 0 h 17"/>
                    <a:gd name="T17" fmla="*/ 164 w 164"/>
                    <a:gd name="T18" fmla="*/ 17 h 17"/>
                  </a:gdLst>
                  <a:ahLst/>
                  <a:cxnLst>
                    <a:cxn ang="T10">
                      <a:pos x="T0" y="T1"/>
                    </a:cxn>
                    <a:cxn ang="T11">
                      <a:pos x="T2" y="T3"/>
                    </a:cxn>
                    <a:cxn ang="T12">
                      <a:pos x="T4" y="T5"/>
                    </a:cxn>
                    <a:cxn ang="T13">
                      <a:pos x="T6" y="T7"/>
                    </a:cxn>
                    <a:cxn ang="T14">
                      <a:pos x="T8" y="T9"/>
                    </a:cxn>
                  </a:cxnLst>
                  <a:rect l="T15" t="T16" r="T17" b="T18"/>
                  <a:pathLst>
                    <a:path w="164" h="17">
                      <a:moveTo>
                        <a:pt x="0" y="16"/>
                      </a:moveTo>
                      <a:lnTo>
                        <a:pt x="18" y="0"/>
                      </a:lnTo>
                      <a:lnTo>
                        <a:pt x="143" y="0"/>
                      </a:lnTo>
                      <a:lnTo>
                        <a:pt x="163"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 name="Freeform 416"/>
                <p:cNvSpPr>
                  <a:spLocks/>
                </p:cNvSpPr>
                <p:nvPr/>
              </p:nvSpPr>
              <p:spPr bwMode="auto">
                <a:xfrm>
                  <a:off x="1680" y="3224"/>
                  <a:ext cx="164" cy="17"/>
                </a:xfrm>
                <a:custGeom>
                  <a:avLst/>
                  <a:gdLst>
                    <a:gd name="T0" fmla="*/ 0 w 164"/>
                    <a:gd name="T1" fmla="*/ 16 h 17"/>
                    <a:gd name="T2" fmla="*/ 18 w 164"/>
                    <a:gd name="T3" fmla="*/ 0 h 17"/>
                    <a:gd name="T4" fmla="*/ 143 w 164"/>
                    <a:gd name="T5" fmla="*/ 0 h 17"/>
                    <a:gd name="T6" fmla="*/ 163 w 164"/>
                    <a:gd name="T7" fmla="*/ 16 h 17"/>
                    <a:gd name="T8" fmla="*/ 0 w 164"/>
                    <a:gd name="T9" fmla="*/ 16 h 17"/>
                    <a:gd name="T10" fmla="*/ 0 60000 65536"/>
                    <a:gd name="T11" fmla="*/ 0 60000 65536"/>
                    <a:gd name="T12" fmla="*/ 0 60000 65536"/>
                    <a:gd name="T13" fmla="*/ 0 60000 65536"/>
                    <a:gd name="T14" fmla="*/ 0 60000 65536"/>
                    <a:gd name="T15" fmla="*/ 0 w 164"/>
                    <a:gd name="T16" fmla="*/ 0 h 17"/>
                    <a:gd name="T17" fmla="*/ 164 w 164"/>
                    <a:gd name="T18" fmla="*/ 17 h 17"/>
                  </a:gdLst>
                  <a:ahLst/>
                  <a:cxnLst>
                    <a:cxn ang="T10">
                      <a:pos x="T0" y="T1"/>
                    </a:cxn>
                    <a:cxn ang="T11">
                      <a:pos x="T2" y="T3"/>
                    </a:cxn>
                    <a:cxn ang="T12">
                      <a:pos x="T4" y="T5"/>
                    </a:cxn>
                    <a:cxn ang="T13">
                      <a:pos x="T6" y="T7"/>
                    </a:cxn>
                    <a:cxn ang="T14">
                      <a:pos x="T8" y="T9"/>
                    </a:cxn>
                  </a:cxnLst>
                  <a:rect l="T15" t="T16" r="T17" b="T18"/>
                  <a:pathLst>
                    <a:path w="164" h="17">
                      <a:moveTo>
                        <a:pt x="0" y="16"/>
                      </a:moveTo>
                      <a:lnTo>
                        <a:pt x="18" y="0"/>
                      </a:lnTo>
                      <a:lnTo>
                        <a:pt x="143" y="0"/>
                      </a:lnTo>
                      <a:lnTo>
                        <a:pt x="163"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 name="Freeform 417"/>
                <p:cNvSpPr>
                  <a:spLocks/>
                </p:cNvSpPr>
                <p:nvPr/>
              </p:nvSpPr>
              <p:spPr bwMode="auto">
                <a:xfrm>
                  <a:off x="1703" y="3143"/>
                  <a:ext cx="117" cy="17"/>
                </a:xfrm>
                <a:custGeom>
                  <a:avLst/>
                  <a:gdLst>
                    <a:gd name="T0" fmla="*/ 0 w 117"/>
                    <a:gd name="T1" fmla="*/ 16 h 17"/>
                    <a:gd name="T2" fmla="*/ 12 w 117"/>
                    <a:gd name="T3" fmla="*/ 0 h 17"/>
                    <a:gd name="T4" fmla="*/ 102 w 117"/>
                    <a:gd name="T5" fmla="*/ 0 h 17"/>
                    <a:gd name="T6" fmla="*/ 116 w 117"/>
                    <a:gd name="T7" fmla="*/ 16 h 17"/>
                    <a:gd name="T8" fmla="*/ 0 w 117"/>
                    <a:gd name="T9" fmla="*/ 16 h 17"/>
                    <a:gd name="T10" fmla="*/ 0 60000 65536"/>
                    <a:gd name="T11" fmla="*/ 0 60000 65536"/>
                    <a:gd name="T12" fmla="*/ 0 60000 65536"/>
                    <a:gd name="T13" fmla="*/ 0 60000 65536"/>
                    <a:gd name="T14" fmla="*/ 0 60000 65536"/>
                    <a:gd name="T15" fmla="*/ 0 w 117"/>
                    <a:gd name="T16" fmla="*/ 0 h 17"/>
                    <a:gd name="T17" fmla="*/ 117 w 117"/>
                    <a:gd name="T18" fmla="*/ 17 h 17"/>
                  </a:gdLst>
                  <a:ahLst/>
                  <a:cxnLst>
                    <a:cxn ang="T10">
                      <a:pos x="T0" y="T1"/>
                    </a:cxn>
                    <a:cxn ang="T11">
                      <a:pos x="T2" y="T3"/>
                    </a:cxn>
                    <a:cxn ang="T12">
                      <a:pos x="T4" y="T5"/>
                    </a:cxn>
                    <a:cxn ang="T13">
                      <a:pos x="T6" y="T7"/>
                    </a:cxn>
                    <a:cxn ang="T14">
                      <a:pos x="T8" y="T9"/>
                    </a:cxn>
                  </a:cxnLst>
                  <a:rect l="T15" t="T16" r="T17" b="T18"/>
                  <a:pathLst>
                    <a:path w="117" h="17">
                      <a:moveTo>
                        <a:pt x="0" y="16"/>
                      </a:moveTo>
                      <a:lnTo>
                        <a:pt x="12" y="0"/>
                      </a:lnTo>
                      <a:lnTo>
                        <a:pt x="102" y="0"/>
                      </a:lnTo>
                      <a:lnTo>
                        <a:pt x="1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 name="Freeform 418"/>
                <p:cNvSpPr>
                  <a:spLocks/>
                </p:cNvSpPr>
                <p:nvPr/>
              </p:nvSpPr>
              <p:spPr bwMode="auto">
                <a:xfrm>
                  <a:off x="1703" y="3143"/>
                  <a:ext cx="117" cy="17"/>
                </a:xfrm>
                <a:custGeom>
                  <a:avLst/>
                  <a:gdLst>
                    <a:gd name="T0" fmla="*/ 0 w 117"/>
                    <a:gd name="T1" fmla="*/ 16 h 17"/>
                    <a:gd name="T2" fmla="*/ 12 w 117"/>
                    <a:gd name="T3" fmla="*/ 0 h 17"/>
                    <a:gd name="T4" fmla="*/ 102 w 117"/>
                    <a:gd name="T5" fmla="*/ 0 h 17"/>
                    <a:gd name="T6" fmla="*/ 116 w 117"/>
                    <a:gd name="T7" fmla="*/ 16 h 17"/>
                    <a:gd name="T8" fmla="*/ 0 w 117"/>
                    <a:gd name="T9" fmla="*/ 16 h 17"/>
                    <a:gd name="T10" fmla="*/ 0 60000 65536"/>
                    <a:gd name="T11" fmla="*/ 0 60000 65536"/>
                    <a:gd name="T12" fmla="*/ 0 60000 65536"/>
                    <a:gd name="T13" fmla="*/ 0 60000 65536"/>
                    <a:gd name="T14" fmla="*/ 0 60000 65536"/>
                    <a:gd name="T15" fmla="*/ 0 w 117"/>
                    <a:gd name="T16" fmla="*/ 0 h 17"/>
                    <a:gd name="T17" fmla="*/ 117 w 117"/>
                    <a:gd name="T18" fmla="*/ 17 h 17"/>
                  </a:gdLst>
                  <a:ahLst/>
                  <a:cxnLst>
                    <a:cxn ang="T10">
                      <a:pos x="T0" y="T1"/>
                    </a:cxn>
                    <a:cxn ang="T11">
                      <a:pos x="T2" y="T3"/>
                    </a:cxn>
                    <a:cxn ang="T12">
                      <a:pos x="T4" y="T5"/>
                    </a:cxn>
                    <a:cxn ang="T13">
                      <a:pos x="T6" y="T7"/>
                    </a:cxn>
                    <a:cxn ang="T14">
                      <a:pos x="T8" y="T9"/>
                    </a:cxn>
                  </a:cxnLst>
                  <a:rect l="T15" t="T16" r="T17" b="T18"/>
                  <a:pathLst>
                    <a:path w="117" h="17">
                      <a:moveTo>
                        <a:pt x="0" y="16"/>
                      </a:moveTo>
                      <a:lnTo>
                        <a:pt x="12" y="0"/>
                      </a:lnTo>
                      <a:lnTo>
                        <a:pt x="102" y="0"/>
                      </a:lnTo>
                      <a:lnTo>
                        <a:pt x="1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7" name="Freeform 419"/>
                <p:cNvSpPr>
                  <a:spLocks/>
                </p:cNvSpPr>
                <p:nvPr/>
              </p:nvSpPr>
              <p:spPr bwMode="auto">
                <a:xfrm>
                  <a:off x="1703" y="3153"/>
                  <a:ext cx="117" cy="82"/>
                </a:xfrm>
                <a:custGeom>
                  <a:avLst/>
                  <a:gdLst>
                    <a:gd name="T0" fmla="*/ 0 w 117"/>
                    <a:gd name="T1" fmla="*/ 0 h 82"/>
                    <a:gd name="T2" fmla="*/ 116 w 117"/>
                    <a:gd name="T3" fmla="*/ 0 h 82"/>
                    <a:gd name="T4" fmla="*/ 116 w 117"/>
                    <a:gd name="T5" fmla="*/ 81 h 82"/>
                    <a:gd name="T6" fmla="*/ 0 w 117"/>
                    <a:gd name="T7" fmla="*/ 81 h 82"/>
                    <a:gd name="T8" fmla="*/ 0 w 117"/>
                    <a:gd name="T9" fmla="*/ 0 h 82"/>
                    <a:gd name="T10" fmla="*/ 0 60000 65536"/>
                    <a:gd name="T11" fmla="*/ 0 60000 65536"/>
                    <a:gd name="T12" fmla="*/ 0 60000 65536"/>
                    <a:gd name="T13" fmla="*/ 0 60000 65536"/>
                    <a:gd name="T14" fmla="*/ 0 60000 65536"/>
                    <a:gd name="T15" fmla="*/ 0 w 117"/>
                    <a:gd name="T16" fmla="*/ 0 h 82"/>
                    <a:gd name="T17" fmla="*/ 117 w 117"/>
                    <a:gd name="T18" fmla="*/ 82 h 82"/>
                  </a:gdLst>
                  <a:ahLst/>
                  <a:cxnLst>
                    <a:cxn ang="T10">
                      <a:pos x="T0" y="T1"/>
                    </a:cxn>
                    <a:cxn ang="T11">
                      <a:pos x="T2" y="T3"/>
                    </a:cxn>
                    <a:cxn ang="T12">
                      <a:pos x="T4" y="T5"/>
                    </a:cxn>
                    <a:cxn ang="T13">
                      <a:pos x="T6" y="T7"/>
                    </a:cxn>
                    <a:cxn ang="T14">
                      <a:pos x="T8" y="T9"/>
                    </a:cxn>
                  </a:cxnLst>
                  <a:rect l="T15" t="T16" r="T17" b="T18"/>
                  <a:pathLst>
                    <a:path w="117" h="82">
                      <a:moveTo>
                        <a:pt x="0" y="0"/>
                      </a:moveTo>
                      <a:lnTo>
                        <a:pt x="116" y="0"/>
                      </a:lnTo>
                      <a:lnTo>
                        <a:pt x="116" y="81"/>
                      </a:lnTo>
                      <a:lnTo>
                        <a:pt x="0" y="8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8" name="Freeform 420"/>
                <p:cNvSpPr>
                  <a:spLocks/>
                </p:cNvSpPr>
                <p:nvPr/>
              </p:nvSpPr>
              <p:spPr bwMode="auto">
                <a:xfrm>
                  <a:off x="1680" y="3239"/>
                  <a:ext cx="164" cy="36"/>
                </a:xfrm>
                <a:custGeom>
                  <a:avLst/>
                  <a:gdLst>
                    <a:gd name="T0" fmla="*/ 0 w 164"/>
                    <a:gd name="T1" fmla="*/ 0 h 36"/>
                    <a:gd name="T2" fmla="*/ 163 w 164"/>
                    <a:gd name="T3" fmla="*/ 0 h 36"/>
                    <a:gd name="T4" fmla="*/ 163 w 164"/>
                    <a:gd name="T5" fmla="*/ 35 h 36"/>
                    <a:gd name="T6" fmla="*/ 0 w 164"/>
                    <a:gd name="T7" fmla="*/ 35 h 36"/>
                    <a:gd name="T8" fmla="*/ 0 w 164"/>
                    <a:gd name="T9" fmla="*/ 0 h 36"/>
                    <a:gd name="T10" fmla="*/ 0 60000 65536"/>
                    <a:gd name="T11" fmla="*/ 0 60000 65536"/>
                    <a:gd name="T12" fmla="*/ 0 60000 65536"/>
                    <a:gd name="T13" fmla="*/ 0 60000 65536"/>
                    <a:gd name="T14" fmla="*/ 0 60000 65536"/>
                    <a:gd name="T15" fmla="*/ 0 w 164"/>
                    <a:gd name="T16" fmla="*/ 0 h 36"/>
                    <a:gd name="T17" fmla="*/ 164 w 164"/>
                    <a:gd name="T18" fmla="*/ 36 h 36"/>
                  </a:gdLst>
                  <a:ahLst/>
                  <a:cxnLst>
                    <a:cxn ang="T10">
                      <a:pos x="T0" y="T1"/>
                    </a:cxn>
                    <a:cxn ang="T11">
                      <a:pos x="T2" y="T3"/>
                    </a:cxn>
                    <a:cxn ang="T12">
                      <a:pos x="T4" y="T5"/>
                    </a:cxn>
                    <a:cxn ang="T13">
                      <a:pos x="T6" y="T7"/>
                    </a:cxn>
                    <a:cxn ang="T14">
                      <a:pos x="T8" y="T9"/>
                    </a:cxn>
                  </a:cxnLst>
                  <a:rect l="T15" t="T16" r="T17" b="T18"/>
                  <a:pathLst>
                    <a:path w="164" h="36">
                      <a:moveTo>
                        <a:pt x="0" y="0"/>
                      </a:moveTo>
                      <a:lnTo>
                        <a:pt x="163" y="0"/>
                      </a:lnTo>
                      <a:lnTo>
                        <a:pt x="163" y="35"/>
                      </a:lnTo>
                      <a:lnTo>
                        <a:pt x="0" y="3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9" name="Freeform 421"/>
                <p:cNvSpPr>
                  <a:spLocks/>
                </p:cNvSpPr>
                <p:nvPr/>
              </p:nvSpPr>
              <p:spPr bwMode="auto">
                <a:xfrm>
                  <a:off x="1714" y="3163"/>
                  <a:ext cx="97" cy="63"/>
                </a:xfrm>
                <a:custGeom>
                  <a:avLst/>
                  <a:gdLst>
                    <a:gd name="T0" fmla="*/ 0 w 97"/>
                    <a:gd name="T1" fmla="*/ 0 h 63"/>
                    <a:gd name="T2" fmla="*/ 96 w 97"/>
                    <a:gd name="T3" fmla="*/ 0 h 63"/>
                    <a:gd name="T4" fmla="*/ 96 w 97"/>
                    <a:gd name="T5" fmla="*/ 62 h 63"/>
                    <a:gd name="T6" fmla="*/ 0 w 97"/>
                    <a:gd name="T7" fmla="*/ 62 h 63"/>
                    <a:gd name="T8" fmla="*/ 0 w 97"/>
                    <a:gd name="T9" fmla="*/ 0 h 63"/>
                    <a:gd name="T10" fmla="*/ 0 60000 65536"/>
                    <a:gd name="T11" fmla="*/ 0 60000 65536"/>
                    <a:gd name="T12" fmla="*/ 0 60000 65536"/>
                    <a:gd name="T13" fmla="*/ 0 60000 65536"/>
                    <a:gd name="T14" fmla="*/ 0 60000 65536"/>
                    <a:gd name="T15" fmla="*/ 0 w 97"/>
                    <a:gd name="T16" fmla="*/ 0 h 63"/>
                    <a:gd name="T17" fmla="*/ 97 w 97"/>
                    <a:gd name="T18" fmla="*/ 63 h 63"/>
                  </a:gdLst>
                  <a:ahLst/>
                  <a:cxnLst>
                    <a:cxn ang="T10">
                      <a:pos x="T0" y="T1"/>
                    </a:cxn>
                    <a:cxn ang="T11">
                      <a:pos x="T2" y="T3"/>
                    </a:cxn>
                    <a:cxn ang="T12">
                      <a:pos x="T4" y="T5"/>
                    </a:cxn>
                    <a:cxn ang="T13">
                      <a:pos x="T6" y="T7"/>
                    </a:cxn>
                    <a:cxn ang="T14">
                      <a:pos x="T8" y="T9"/>
                    </a:cxn>
                  </a:cxnLst>
                  <a:rect l="T15" t="T16" r="T17" b="T18"/>
                  <a:pathLst>
                    <a:path w="97" h="63">
                      <a:moveTo>
                        <a:pt x="0" y="0"/>
                      </a:moveTo>
                      <a:lnTo>
                        <a:pt x="96" y="0"/>
                      </a:lnTo>
                      <a:lnTo>
                        <a:pt x="96" y="62"/>
                      </a:lnTo>
                      <a:lnTo>
                        <a:pt x="0" y="6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0" name="Line 422"/>
                <p:cNvSpPr>
                  <a:spLocks noChangeShapeType="1"/>
                </p:cNvSpPr>
                <p:nvPr/>
              </p:nvSpPr>
              <p:spPr bwMode="auto">
                <a:xfrm flipH="1">
                  <a:off x="1792" y="3251"/>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1" name="Freeform 423"/>
                <p:cNvSpPr>
                  <a:spLocks/>
                </p:cNvSpPr>
                <p:nvPr/>
              </p:nvSpPr>
              <p:spPr bwMode="auto">
                <a:xfrm>
                  <a:off x="1674" y="3277"/>
                  <a:ext cx="176" cy="18"/>
                </a:xfrm>
                <a:custGeom>
                  <a:avLst/>
                  <a:gdLst>
                    <a:gd name="T0" fmla="*/ 0 w 176"/>
                    <a:gd name="T1" fmla="*/ 17 h 18"/>
                    <a:gd name="T2" fmla="*/ 20 w 176"/>
                    <a:gd name="T3" fmla="*/ 0 h 18"/>
                    <a:gd name="T4" fmla="*/ 154 w 176"/>
                    <a:gd name="T5" fmla="*/ 0 h 18"/>
                    <a:gd name="T6" fmla="*/ 175 w 176"/>
                    <a:gd name="T7" fmla="*/ 17 h 18"/>
                    <a:gd name="T8" fmla="*/ 0 w 176"/>
                    <a:gd name="T9" fmla="*/ 17 h 18"/>
                    <a:gd name="T10" fmla="*/ 0 60000 65536"/>
                    <a:gd name="T11" fmla="*/ 0 60000 65536"/>
                    <a:gd name="T12" fmla="*/ 0 60000 65536"/>
                    <a:gd name="T13" fmla="*/ 0 60000 65536"/>
                    <a:gd name="T14" fmla="*/ 0 60000 65536"/>
                    <a:gd name="T15" fmla="*/ 0 w 176"/>
                    <a:gd name="T16" fmla="*/ 0 h 18"/>
                    <a:gd name="T17" fmla="*/ 176 w 176"/>
                    <a:gd name="T18" fmla="*/ 18 h 18"/>
                  </a:gdLst>
                  <a:ahLst/>
                  <a:cxnLst>
                    <a:cxn ang="T10">
                      <a:pos x="T0" y="T1"/>
                    </a:cxn>
                    <a:cxn ang="T11">
                      <a:pos x="T2" y="T3"/>
                    </a:cxn>
                    <a:cxn ang="T12">
                      <a:pos x="T4" y="T5"/>
                    </a:cxn>
                    <a:cxn ang="T13">
                      <a:pos x="T6" y="T7"/>
                    </a:cxn>
                    <a:cxn ang="T14">
                      <a:pos x="T8" y="T9"/>
                    </a:cxn>
                  </a:cxnLst>
                  <a:rect l="T15" t="T16" r="T17" b="T18"/>
                  <a:pathLst>
                    <a:path w="176" h="18">
                      <a:moveTo>
                        <a:pt x="0" y="17"/>
                      </a:moveTo>
                      <a:lnTo>
                        <a:pt x="20" y="0"/>
                      </a:lnTo>
                      <a:lnTo>
                        <a:pt x="154" y="0"/>
                      </a:lnTo>
                      <a:lnTo>
                        <a:pt x="175" y="17"/>
                      </a:lnTo>
                      <a:lnTo>
                        <a:pt x="0" y="1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2" name="Freeform 424"/>
                <p:cNvSpPr>
                  <a:spLocks/>
                </p:cNvSpPr>
                <p:nvPr/>
              </p:nvSpPr>
              <p:spPr bwMode="auto">
                <a:xfrm>
                  <a:off x="1674" y="3277"/>
                  <a:ext cx="176" cy="18"/>
                </a:xfrm>
                <a:custGeom>
                  <a:avLst/>
                  <a:gdLst>
                    <a:gd name="T0" fmla="*/ 0 w 176"/>
                    <a:gd name="T1" fmla="*/ 17 h 18"/>
                    <a:gd name="T2" fmla="*/ 20 w 176"/>
                    <a:gd name="T3" fmla="*/ 0 h 18"/>
                    <a:gd name="T4" fmla="*/ 154 w 176"/>
                    <a:gd name="T5" fmla="*/ 0 h 18"/>
                    <a:gd name="T6" fmla="*/ 175 w 176"/>
                    <a:gd name="T7" fmla="*/ 17 h 18"/>
                    <a:gd name="T8" fmla="*/ 0 w 176"/>
                    <a:gd name="T9" fmla="*/ 17 h 18"/>
                    <a:gd name="T10" fmla="*/ 0 60000 65536"/>
                    <a:gd name="T11" fmla="*/ 0 60000 65536"/>
                    <a:gd name="T12" fmla="*/ 0 60000 65536"/>
                    <a:gd name="T13" fmla="*/ 0 60000 65536"/>
                    <a:gd name="T14" fmla="*/ 0 60000 65536"/>
                    <a:gd name="T15" fmla="*/ 0 w 176"/>
                    <a:gd name="T16" fmla="*/ 0 h 18"/>
                    <a:gd name="T17" fmla="*/ 176 w 176"/>
                    <a:gd name="T18" fmla="*/ 18 h 18"/>
                  </a:gdLst>
                  <a:ahLst/>
                  <a:cxnLst>
                    <a:cxn ang="T10">
                      <a:pos x="T0" y="T1"/>
                    </a:cxn>
                    <a:cxn ang="T11">
                      <a:pos x="T2" y="T3"/>
                    </a:cxn>
                    <a:cxn ang="T12">
                      <a:pos x="T4" y="T5"/>
                    </a:cxn>
                    <a:cxn ang="T13">
                      <a:pos x="T6" y="T7"/>
                    </a:cxn>
                    <a:cxn ang="T14">
                      <a:pos x="T8" y="T9"/>
                    </a:cxn>
                  </a:cxnLst>
                  <a:rect l="T15" t="T16" r="T17" b="T18"/>
                  <a:pathLst>
                    <a:path w="176" h="18">
                      <a:moveTo>
                        <a:pt x="0" y="17"/>
                      </a:moveTo>
                      <a:lnTo>
                        <a:pt x="20" y="0"/>
                      </a:lnTo>
                      <a:lnTo>
                        <a:pt x="154" y="0"/>
                      </a:lnTo>
                      <a:lnTo>
                        <a:pt x="175" y="17"/>
                      </a:lnTo>
                      <a:lnTo>
                        <a:pt x="0" y="1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3" name="Freeform 425"/>
                <p:cNvSpPr>
                  <a:spLocks/>
                </p:cNvSpPr>
                <p:nvPr/>
              </p:nvSpPr>
              <p:spPr bwMode="auto">
                <a:xfrm>
                  <a:off x="1675" y="3293"/>
                  <a:ext cx="174" cy="17"/>
                </a:xfrm>
                <a:custGeom>
                  <a:avLst/>
                  <a:gdLst>
                    <a:gd name="T0" fmla="*/ 0 w 174"/>
                    <a:gd name="T1" fmla="*/ 0 h 17"/>
                    <a:gd name="T2" fmla="*/ 173 w 174"/>
                    <a:gd name="T3" fmla="*/ 0 h 17"/>
                    <a:gd name="T4" fmla="*/ 173 w 174"/>
                    <a:gd name="T5" fmla="*/ 16 h 17"/>
                    <a:gd name="T6" fmla="*/ 0 w 174"/>
                    <a:gd name="T7" fmla="*/ 16 h 17"/>
                    <a:gd name="T8" fmla="*/ 0 w 174"/>
                    <a:gd name="T9" fmla="*/ 0 h 17"/>
                    <a:gd name="T10" fmla="*/ 0 60000 65536"/>
                    <a:gd name="T11" fmla="*/ 0 60000 65536"/>
                    <a:gd name="T12" fmla="*/ 0 60000 65536"/>
                    <a:gd name="T13" fmla="*/ 0 60000 65536"/>
                    <a:gd name="T14" fmla="*/ 0 60000 65536"/>
                    <a:gd name="T15" fmla="*/ 0 w 174"/>
                    <a:gd name="T16" fmla="*/ 0 h 17"/>
                    <a:gd name="T17" fmla="*/ 174 w 174"/>
                    <a:gd name="T18" fmla="*/ 17 h 17"/>
                  </a:gdLst>
                  <a:ahLst/>
                  <a:cxnLst>
                    <a:cxn ang="T10">
                      <a:pos x="T0" y="T1"/>
                    </a:cxn>
                    <a:cxn ang="T11">
                      <a:pos x="T2" y="T3"/>
                    </a:cxn>
                    <a:cxn ang="T12">
                      <a:pos x="T4" y="T5"/>
                    </a:cxn>
                    <a:cxn ang="T13">
                      <a:pos x="T6" y="T7"/>
                    </a:cxn>
                    <a:cxn ang="T14">
                      <a:pos x="T8" y="T9"/>
                    </a:cxn>
                  </a:cxnLst>
                  <a:rect l="T15" t="T16" r="T17" b="T18"/>
                  <a:pathLst>
                    <a:path w="174" h="17">
                      <a:moveTo>
                        <a:pt x="0" y="0"/>
                      </a:moveTo>
                      <a:lnTo>
                        <a:pt x="173" y="0"/>
                      </a:lnTo>
                      <a:lnTo>
                        <a:pt x="173"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8" name="Group 426"/>
              <p:cNvGrpSpPr>
                <a:grpSpLocks/>
              </p:cNvGrpSpPr>
              <p:nvPr/>
            </p:nvGrpSpPr>
            <p:grpSpPr bwMode="auto">
              <a:xfrm>
                <a:off x="1672" y="3141"/>
                <a:ext cx="176" cy="167"/>
                <a:chOff x="1672" y="3141"/>
                <a:chExt cx="176" cy="167"/>
              </a:xfrm>
            </p:grpSpPr>
            <p:sp>
              <p:nvSpPr>
                <p:cNvPr id="89" name="Freeform 427"/>
                <p:cNvSpPr>
                  <a:spLocks/>
                </p:cNvSpPr>
                <p:nvPr/>
              </p:nvSpPr>
              <p:spPr bwMode="auto">
                <a:xfrm>
                  <a:off x="1676" y="3222"/>
                  <a:ext cx="166" cy="17"/>
                </a:xfrm>
                <a:custGeom>
                  <a:avLst/>
                  <a:gdLst>
                    <a:gd name="T0" fmla="*/ 0 w 166"/>
                    <a:gd name="T1" fmla="*/ 16 h 17"/>
                    <a:gd name="T2" fmla="*/ 19 w 166"/>
                    <a:gd name="T3" fmla="*/ 0 h 17"/>
                    <a:gd name="T4" fmla="*/ 144 w 166"/>
                    <a:gd name="T5" fmla="*/ 0 h 17"/>
                    <a:gd name="T6" fmla="*/ 165 w 166"/>
                    <a:gd name="T7" fmla="*/ 16 h 17"/>
                    <a:gd name="T8" fmla="*/ 0 w 166"/>
                    <a:gd name="T9" fmla="*/ 16 h 17"/>
                    <a:gd name="T10" fmla="*/ 0 60000 65536"/>
                    <a:gd name="T11" fmla="*/ 0 60000 65536"/>
                    <a:gd name="T12" fmla="*/ 0 60000 65536"/>
                    <a:gd name="T13" fmla="*/ 0 60000 65536"/>
                    <a:gd name="T14" fmla="*/ 0 60000 65536"/>
                    <a:gd name="T15" fmla="*/ 0 w 166"/>
                    <a:gd name="T16" fmla="*/ 0 h 17"/>
                    <a:gd name="T17" fmla="*/ 166 w 166"/>
                    <a:gd name="T18" fmla="*/ 17 h 17"/>
                  </a:gdLst>
                  <a:ahLst/>
                  <a:cxnLst>
                    <a:cxn ang="T10">
                      <a:pos x="T0" y="T1"/>
                    </a:cxn>
                    <a:cxn ang="T11">
                      <a:pos x="T2" y="T3"/>
                    </a:cxn>
                    <a:cxn ang="T12">
                      <a:pos x="T4" y="T5"/>
                    </a:cxn>
                    <a:cxn ang="T13">
                      <a:pos x="T6" y="T7"/>
                    </a:cxn>
                    <a:cxn ang="T14">
                      <a:pos x="T8" y="T9"/>
                    </a:cxn>
                  </a:cxnLst>
                  <a:rect l="T15" t="T16" r="T17" b="T18"/>
                  <a:pathLst>
                    <a:path w="166" h="17">
                      <a:moveTo>
                        <a:pt x="0" y="16"/>
                      </a:moveTo>
                      <a:lnTo>
                        <a:pt x="19" y="0"/>
                      </a:lnTo>
                      <a:lnTo>
                        <a:pt x="144" y="0"/>
                      </a:lnTo>
                      <a:lnTo>
                        <a:pt x="16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0" name="Freeform 428"/>
                <p:cNvSpPr>
                  <a:spLocks/>
                </p:cNvSpPr>
                <p:nvPr/>
              </p:nvSpPr>
              <p:spPr bwMode="auto">
                <a:xfrm>
                  <a:off x="1676" y="3222"/>
                  <a:ext cx="166" cy="17"/>
                </a:xfrm>
                <a:custGeom>
                  <a:avLst/>
                  <a:gdLst>
                    <a:gd name="T0" fmla="*/ 0 w 166"/>
                    <a:gd name="T1" fmla="*/ 16 h 17"/>
                    <a:gd name="T2" fmla="*/ 19 w 166"/>
                    <a:gd name="T3" fmla="*/ 0 h 17"/>
                    <a:gd name="T4" fmla="*/ 144 w 166"/>
                    <a:gd name="T5" fmla="*/ 0 h 17"/>
                    <a:gd name="T6" fmla="*/ 165 w 166"/>
                    <a:gd name="T7" fmla="*/ 16 h 17"/>
                    <a:gd name="T8" fmla="*/ 0 w 166"/>
                    <a:gd name="T9" fmla="*/ 16 h 17"/>
                    <a:gd name="T10" fmla="*/ 0 60000 65536"/>
                    <a:gd name="T11" fmla="*/ 0 60000 65536"/>
                    <a:gd name="T12" fmla="*/ 0 60000 65536"/>
                    <a:gd name="T13" fmla="*/ 0 60000 65536"/>
                    <a:gd name="T14" fmla="*/ 0 60000 65536"/>
                    <a:gd name="T15" fmla="*/ 0 w 166"/>
                    <a:gd name="T16" fmla="*/ 0 h 17"/>
                    <a:gd name="T17" fmla="*/ 166 w 166"/>
                    <a:gd name="T18" fmla="*/ 17 h 17"/>
                  </a:gdLst>
                  <a:ahLst/>
                  <a:cxnLst>
                    <a:cxn ang="T10">
                      <a:pos x="T0" y="T1"/>
                    </a:cxn>
                    <a:cxn ang="T11">
                      <a:pos x="T2" y="T3"/>
                    </a:cxn>
                    <a:cxn ang="T12">
                      <a:pos x="T4" y="T5"/>
                    </a:cxn>
                    <a:cxn ang="T13">
                      <a:pos x="T6" y="T7"/>
                    </a:cxn>
                    <a:cxn ang="T14">
                      <a:pos x="T8" y="T9"/>
                    </a:cxn>
                  </a:cxnLst>
                  <a:rect l="T15" t="T16" r="T17" b="T18"/>
                  <a:pathLst>
                    <a:path w="166" h="17">
                      <a:moveTo>
                        <a:pt x="0" y="16"/>
                      </a:moveTo>
                      <a:lnTo>
                        <a:pt x="19" y="0"/>
                      </a:lnTo>
                      <a:lnTo>
                        <a:pt x="144" y="0"/>
                      </a:lnTo>
                      <a:lnTo>
                        <a:pt x="16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 name="Freeform 429"/>
                <p:cNvSpPr>
                  <a:spLocks/>
                </p:cNvSpPr>
                <p:nvPr/>
              </p:nvSpPr>
              <p:spPr bwMode="auto">
                <a:xfrm>
                  <a:off x="1700" y="3141"/>
                  <a:ext cx="118" cy="17"/>
                </a:xfrm>
                <a:custGeom>
                  <a:avLst/>
                  <a:gdLst>
                    <a:gd name="T0" fmla="*/ 0 w 118"/>
                    <a:gd name="T1" fmla="*/ 16 h 17"/>
                    <a:gd name="T2" fmla="*/ 13 w 118"/>
                    <a:gd name="T3" fmla="*/ 0 h 17"/>
                    <a:gd name="T4" fmla="*/ 103 w 118"/>
                    <a:gd name="T5" fmla="*/ 0 h 17"/>
                    <a:gd name="T6" fmla="*/ 117 w 118"/>
                    <a:gd name="T7" fmla="*/ 16 h 17"/>
                    <a:gd name="T8" fmla="*/ 0 w 118"/>
                    <a:gd name="T9" fmla="*/ 16 h 17"/>
                    <a:gd name="T10" fmla="*/ 0 60000 65536"/>
                    <a:gd name="T11" fmla="*/ 0 60000 65536"/>
                    <a:gd name="T12" fmla="*/ 0 60000 65536"/>
                    <a:gd name="T13" fmla="*/ 0 60000 65536"/>
                    <a:gd name="T14" fmla="*/ 0 60000 65536"/>
                    <a:gd name="T15" fmla="*/ 0 w 118"/>
                    <a:gd name="T16" fmla="*/ 0 h 17"/>
                    <a:gd name="T17" fmla="*/ 118 w 118"/>
                    <a:gd name="T18" fmla="*/ 17 h 17"/>
                  </a:gdLst>
                  <a:ahLst/>
                  <a:cxnLst>
                    <a:cxn ang="T10">
                      <a:pos x="T0" y="T1"/>
                    </a:cxn>
                    <a:cxn ang="T11">
                      <a:pos x="T2" y="T3"/>
                    </a:cxn>
                    <a:cxn ang="T12">
                      <a:pos x="T4" y="T5"/>
                    </a:cxn>
                    <a:cxn ang="T13">
                      <a:pos x="T6" y="T7"/>
                    </a:cxn>
                    <a:cxn ang="T14">
                      <a:pos x="T8" y="T9"/>
                    </a:cxn>
                  </a:cxnLst>
                  <a:rect l="T15" t="T16" r="T17" b="T18"/>
                  <a:pathLst>
                    <a:path w="118" h="17">
                      <a:moveTo>
                        <a:pt x="0" y="16"/>
                      </a:moveTo>
                      <a:lnTo>
                        <a:pt x="13" y="0"/>
                      </a:lnTo>
                      <a:lnTo>
                        <a:pt x="103" y="0"/>
                      </a:lnTo>
                      <a:lnTo>
                        <a:pt x="117"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2" name="Freeform 430"/>
                <p:cNvSpPr>
                  <a:spLocks/>
                </p:cNvSpPr>
                <p:nvPr/>
              </p:nvSpPr>
              <p:spPr bwMode="auto">
                <a:xfrm>
                  <a:off x="1700" y="3141"/>
                  <a:ext cx="118" cy="17"/>
                </a:xfrm>
                <a:custGeom>
                  <a:avLst/>
                  <a:gdLst>
                    <a:gd name="T0" fmla="*/ 0 w 118"/>
                    <a:gd name="T1" fmla="*/ 16 h 17"/>
                    <a:gd name="T2" fmla="*/ 13 w 118"/>
                    <a:gd name="T3" fmla="*/ 0 h 17"/>
                    <a:gd name="T4" fmla="*/ 103 w 118"/>
                    <a:gd name="T5" fmla="*/ 0 h 17"/>
                    <a:gd name="T6" fmla="*/ 117 w 118"/>
                    <a:gd name="T7" fmla="*/ 16 h 17"/>
                    <a:gd name="T8" fmla="*/ 0 w 118"/>
                    <a:gd name="T9" fmla="*/ 16 h 17"/>
                    <a:gd name="T10" fmla="*/ 0 60000 65536"/>
                    <a:gd name="T11" fmla="*/ 0 60000 65536"/>
                    <a:gd name="T12" fmla="*/ 0 60000 65536"/>
                    <a:gd name="T13" fmla="*/ 0 60000 65536"/>
                    <a:gd name="T14" fmla="*/ 0 60000 65536"/>
                    <a:gd name="T15" fmla="*/ 0 w 118"/>
                    <a:gd name="T16" fmla="*/ 0 h 17"/>
                    <a:gd name="T17" fmla="*/ 118 w 118"/>
                    <a:gd name="T18" fmla="*/ 17 h 17"/>
                  </a:gdLst>
                  <a:ahLst/>
                  <a:cxnLst>
                    <a:cxn ang="T10">
                      <a:pos x="T0" y="T1"/>
                    </a:cxn>
                    <a:cxn ang="T11">
                      <a:pos x="T2" y="T3"/>
                    </a:cxn>
                    <a:cxn ang="T12">
                      <a:pos x="T4" y="T5"/>
                    </a:cxn>
                    <a:cxn ang="T13">
                      <a:pos x="T6" y="T7"/>
                    </a:cxn>
                    <a:cxn ang="T14">
                      <a:pos x="T8" y="T9"/>
                    </a:cxn>
                  </a:cxnLst>
                  <a:rect l="T15" t="T16" r="T17" b="T18"/>
                  <a:pathLst>
                    <a:path w="118" h="17">
                      <a:moveTo>
                        <a:pt x="0" y="16"/>
                      </a:moveTo>
                      <a:lnTo>
                        <a:pt x="13" y="0"/>
                      </a:lnTo>
                      <a:lnTo>
                        <a:pt x="103" y="0"/>
                      </a:lnTo>
                      <a:lnTo>
                        <a:pt x="117"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 name="Freeform 431"/>
                <p:cNvSpPr>
                  <a:spLocks/>
                </p:cNvSpPr>
                <p:nvPr/>
              </p:nvSpPr>
              <p:spPr bwMode="auto">
                <a:xfrm>
                  <a:off x="1701" y="3151"/>
                  <a:ext cx="117" cy="81"/>
                </a:xfrm>
                <a:custGeom>
                  <a:avLst/>
                  <a:gdLst>
                    <a:gd name="T0" fmla="*/ 0 w 117"/>
                    <a:gd name="T1" fmla="*/ 0 h 81"/>
                    <a:gd name="T2" fmla="*/ 116 w 117"/>
                    <a:gd name="T3" fmla="*/ 0 h 81"/>
                    <a:gd name="T4" fmla="*/ 116 w 117"/>
                    <a:gd name="T5" fmla="*/ 80 h 81"/>
                    <a:gd name="T6" fmla="*/ 0 w 117"/>
                    <a:gd name="T7" fmla="*/ 80 h 81"/>
                    <a:gd name="T8" fmla="*/ 0 w 117"/>
                    <a:gd name="T9" fmla="*/ 0 h 81"/>
                    <a:gd name="T10" fmla="*/ 0 60000 65536"/>
                    <a:gd name="T11" fmla="*/ 0 60000 65536"/>
                    <a:gd name="T12" fmla="*/ 0 60000 65536"/>
                    <a:gd name="T13" fmla="*/ 0 60000 65536"/>
                    <a:gd name="T14" fmla="*/ 0 60000 65536"/>
                    <a:gd name="T15" fmla="*/ 0 w 117"/>
                    <a:gd name="T16" fmla="*/ 0 h 81"/>
                    <a:gd name="T17" fmla="*/ 117 w 117"/>
                    <a:gd name="T18" fmla="*/ 81 h 81"/>
                  </a:gdLst>
                  <a:ahLst/>
                  <a:cxnLst>
                    <a:cxn ang="T10">
                      <a:pos x="T0" y="T1"/>
                    </a:cxn>
                    <a:cxn ang="T11">
                      <a:pos x="T2" y="T3"/>
                    </a:cxn>
                    <a:cxn ang="T12">
                      <a:pos x="T4" y="T5"/>
                    </a:cxn>
                    <a:cxn ang="T13">
                      <a:pos x="T6" y="T7"/>
                    </a:cxn>
                    <a:cxn ang="T14">
                      <a:pos x="T8" y="T9"/>
                    </a:cxn>
                  </a:cxnLst>
                  <a:rect l="T15" t="T16" r="T17" b="T18"/>
                  <a:pathLst>
                    <a:path w="117" h="81">
                      <a:moveTo>
                        <a:pt x="0" y="0"/>
                      </a:moveTo>
                      <a:lnTo>
                        <a:pt x="116" y="0"/>
                      </a:lnTo>
                      <a:lnTo>
                        <a:pt x="116" y="80"/>
                      </a:lnTo>
                      <a:lnTo>
                        <a:pt x="0" y="80"/>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4" name="Freeform 432"/>
                <p:cNvSpPr>
                  <a:spLocks/>
                </p:cNvSpPr>
                <p:nvPr/>
              </p:nvSpPr>
              <p:spPr bwMode="auto">
                <a:xfrm>
                  <a:off x="1677" y="3237"/>
                  <a:ext cx="165" cy="35"/>
                </a:xfrm>
                <a:custGeom>
                  <a:avLst/>
                  <a:gdLst>
                    <a:gd name="T0" fmla="*/ 0 w 165"/>
                    <a:gd name="T1" fmla="*/ 0 h 35"/>
                    <a:gd name="T2" fmla="*/ 164 w 165"/>
                    <a:gd name="T3" fmla="*/ 0 h 35"/>
                    <a:gd name="T4" fmla="*/ 164 w 165"/>
                    <a:gd name="T5" fmla="*/ 34 h 35"/>
                    <a:gd name="T6" fmla="*/ 0 w 165"/>
                    <a:gd name="T7" fmla="*/ 34 h 35"/>
                    <a:gd name="T8" fmla="*/ 0 w 165"/>
                    <a:gd name="T9" fmla="*/ 0 h 35"/>
                    <a:gd name="T10" fmla="*/ 0 60000 65536"/>
                    <a:gd name="T11" fmla="*/ 0 60000 65536"/>
                    <a:gd name="T12" fmla="*/ 0 60000 65536"/>
                    <a:gd name="T13" fmla="*/ 0 60000 65536"/>
                    <a:gd name="T14" fmla="*/ 0 60000 65536"/>
                    <a:gd name="T15" fmla="*/ 0 w 165"/>
                    <a:gd name="T16" fmla="*/ 0 h 35"/>
                    <a:gd name="T17" fmla="*/ 165 w 165"/>
                    <a:gd name="T18" fmla="*/ 35 h 35"/>
                  </a:gdLst>
                  <a:ahLst/>
                  <a:cxnLst>
                    <a:cxn ang="T10">
                      <a:pos x="T0" y="T1"/>
                    </a:cxn>
                    <a:cxn ang="T11">
                      <a:pos x="T2" y="T3"/>
                    </a:cxn>
                    <a:cxn ang="T12">
                      <a:pos x="T4" y="T5"/>
                    </a:cxn>
                    <a:cxn ang="T13">
                      <a:pos x="T6" y="T7"/>
                    </a:cxn>
                    <a:cxn ang="T14">
                      <a:pos x="T8" y="T9"/>
                    </a:cxn>
                  </a:cxnLst>
                  <a:rect l="T15" t="T16" r="T17" b="T18"/>
                  <a:pathLst>
                    <a:path w="165" h="35">
                      <a:moveTo>
                        <a:pt x="0" y="0"/>
                      </a:moveTo>
                      <a:lnTo>
                        <a:pt x="164" y="0"/>
                      </a:lnTo>
                      <a:lnTo>
                        <a:pt x="164" y="34"/>
                      </a:lnTo>
                      <a:lnTo>
                        <a:pt x="0" y="34"/>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8" name="Freeform 433"/>
                <p:cNvSpPr>
                  <a:spLocks/>
                </p:cNvSpPr>
                <p:nvPr/>
              </p:nvSpPr>
              <p:spPr bwMode="auto">
                <a:xfrm>
                  <a:off x="1711" y="3161"/>
                  <a:ext cx="96" cy="63"/>
                </a:xfrm>
                <a:custGeom>
                  <a:avLst/>
                  <a:gdLst>
                    <a:gd name="T0" fmla="*/ 0 w 96"/>
                    <a:gd name="T1" fmla="*/ 0 h 63"/>
                    <a:gd name="T2" fmla="*/ 95 w 96"/>
                    <a:gd name="T3" fmla="*/ 0 h 63"/>
                    <a:gd name="T4" fmla="*/ 95 w 96"/>
                    <a:gd name="T5" fmla="*/ 62 h 63"/>
                    <a:gd name="T6" fmla="*/ 0 w 96"/>
                    <a:gd name="T7" fmla="*/ 62 h 63"/>
                    <a:gd name="T8" fmla="*/ 0 w 96"/>
                    <a:gd name="T9" fmla="*/ 0 h 63"/>
                    <a:gd name="T10" fmla="*/ 0 60000 65536"/>
                    <a:gd name="T11" fmla="*/ 0 60000 65536"/>
                    <a:gd name="T12" fmla="*/ 0 60000 65536"/>
                    <a:gd name="T13" fmla="*/ 0 60000 65536"/>
                    <a:gd name="T14" fmla="*/ 0 60000 65536"/>
                    <a:gd name="T15" fmla="*/ 0 w 96"/>
                    <a:gd name="T16" fmla="*/ 0 h 63"/>
                    <a:gd name="T17" fmla="*/ 96 w 96"/>
                    <a:gd name="T18" fmla="*/ 63 h 63"/>
                  </a:gdLst>
                  <a:ahLst/>
                  <a:cxnLst>
                    <a:cxn ang="T10">
                      <a:pos x="T0" y="T1"/>
                    </a:cxn>
                    <a:cxn ang="T11">
                      <a:pos x="T2" y="T3"/>
                    </a:cxn>
                    <a:cxn ang="T12">
                      <a:pos x="T4" y="T5"/>
                    </a:cxn>
                    <a:cxn ang="T13">
                      <a:pos x="T6" y="T7"/>
                    </a:cxn>
                    <a:cxn ang="T14">
                      <a:pos x="T8" y="T9"/>
                    </a:cxn>
                  </a:cxnLst>
                  <a:rect l="T15" t="T16" r="T17" b="T18"/>
                  <a:pathLst>
                    <a:path w="96" h="63">
                      <a:moveTo>
                        <a:pt x="0" y="0"/>
                      </a:moveTo>
                      <a:lnTo>
                        <a:pt x="95" y="0"/>
                      </a:lnTo>
                      <a:lnTo>
                        <a:pt x="95" y="62"/>
                      </a:lnTo>
                      <a:lnTo>
                        <a:pt x="0" y="62"/>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 name="Line 434"/>
                <p:cNvSpPr>
                  <a:spLocks noChangeShapeType="1"/>
                </p:cNvSpPr>
                <p:nvPr/>
              </p:nvSpPr>
              <p:spPr bwMode="auto">
                <a:xfrm flipH="1">
                  <a:off x="1789" y="3250"/>
                  <a:ext cx="3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 name="Freeform 435"/>
                <p:cNvSpPr>
                  <a:spLocks/>
                </p:cNvSpPr>
                <p:nvPr/>
              </p:nvSpPr>
              <p:spPr bwMode="auto">
                <a:xfrm>
                  <a:off x="1672" y="3275"/>
                  <a:ext cx="176" cy="17"/>
                </a:xfrm>
                <a:custGeom>
                  <a:avLst/>
                  <a:gdLst>
                    <a:gd name="T0" fmla="*/ 0 w 176"/>
                    <a:gd name="T1" fmla="*/ 16 h 17"/>
                    <a:gd name="T2" fmla="*/ 20 w 176"/>
                    <a:gd name="T3" fmla="*/ 0 h 17"/>
                    <a:gd name="T4" fmla="*/ 153 w 176"/>
                    <a:gd name="T5" fmla="*/ 0 h 17"/>
                    <a:gd name="T6" fmla="*/ 175 w 176"/>
                    <a:gd name="T7" fmla="*/ 16 h 17"/>
                    <a:gd name="T8" fmla="*/ 0 w 176"/>
                    <a:gd name="T9" fmla="*/ 16 h 17"/>
                    <a:gd name="T10" fmla="*/ 0 60000 65536"/>
                    <a:gd name="T11" fmla="*/ 0 60000 65536"/>
                    <a:gd name="T12" fmla="*/ 0 60000 65536"/>
                    <a:gd name="T13" fmla="*/ 0 60000 65536"/>
                    <a:gd name="T14" fmla="*/ 0 60000 65536"/>
                    <a:gd name="T15" fmla="*/ 0 w 176"/>
                    <a:gd name="T16" fmla="*/ 0 h 17"/>
                    <a:gd name="T17" fmla="*/ 176 w 176"/>
                    <a:gd name="T18" fmla="*/ 17 h 17"/>
                  </a:gdLst>
                  <a:ahLst/>
                  <a:cxnLst>
                    <a:cxn ang="T10">
                      <a:pos x="T0" y="T1"/>
                    </a:cxn>
                    <a:cxn ang="T11">
                      <a:pos x="T2" y="T3"/>
                    </a:cxn>
                    <a:cxn ang="T12">
                      <a:pos x="T4" y="T5"/>
                    </a:cxn>
                    <a:cxn ang="T13">
                      <a:pos x="T6" y="T7"/>
                    </a:cxn>
                    <a:cxn ang="T14">
                      <a:pos x="T8" y="T9"/>
                    </a:cxn>
                  </a:cxnLst>
                  <a:rect l="T15" t="T16" r="T17" b="T18"/>
                  <a:pathLst>
                    <a:path w="176" h="17">
                      <a:moveTo>
                        <a:pt x="0" y="16"/>
                      </a:moveTo>
                      <a:lnTo>
                        <a:pt x="20" y="0"/>
                      </a:lnTo>
                      <a:lnTo>
                        <a:pt x="153" y="0"/>
                      </a:lnTo>
                      <a:lnTo>
                        <a:pt x="17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 name="Freeform 436"/>
                <p:cNvSpPr>
                  <a:spLocks/>
                </p:cNvSpPr>
                <p:nvPr/>
              </p:nvSpPr>
              <p:spPr bwMode="auto">
                <a:xfrm>
                  <a:off x="1672" y="3275"/>
                  <a:ext cx="176" cy="17"/>
                </a:xfrm>
                <a:custGeom>
                  <a:avLst/>
                  <a:gdLst>
                    <a:gd name="T0" fmla="*/ 0 w 176"/>
                    <a:gd name="T1" fmla="*/ 16 h 17"/>
                    <a:gd name="T2" fmla="*/ 20 w 176"/>
                    <a:gd name="T3" fmla="*/ 0 h 17"/>
                    <a:gd name="T4" fmla="*/ 153 w 176"/>
                    <a:gd name="T5" fmla="*/ 0 h 17"/>
                    <a:gd name="T6" fmla="*/ 175 w 176"/>
                    <a:gd name="T7" fmla="*/ 16 h 17"/>
                    <a:gd name="T8" fmla="*/ 0 w 176"/>
                    <a:gd name="T9" fmla="*/ 16 h 17"/>
                    <a:gd name="T10" fmla="*/ 0 60000 65536"/>
                    <a:gd name="T11" fmla="*/ 0 60000 65536"/>
                    <a:gd name="T12" fmla="*/ 0 60000 65536"/>
                    <a:gd name="T13" fmla="*/ 0 60000 65536"/>
                    <a:gd name="T14" fmla="*/ 0 60000 65536"/>
                    <a:gd name="T15" fmla="*/ 0 w 176"/>
                    <a:gd name="T16" fmla="*/ 0 h 17"/>
                    <a:gd name="T17" fmla="*/ 176 w 176"/>
                    <a:gd name="T18" fmla="*/ 17 h 17"/>
                  </a:gdLst>
                  <a:ahLst/>
                  <a:cxnLst>
                    <a:cxn ang="T10">
                      <a:pos x="T0" y="T1"/>
                    </a:cxn>
                    <a:cxn ang="T11">
                      <a:pos x="T2" y="T3"/>
                    </a:cxn>
                    <a:cxn ang="T12">
                      <a:pos x="T4" y="T5"/>
                    </a:cxn>
                    <a:cxn ang="T13">
                      <a:pos x="T6" y="T7"/>
                    </a:cxn>
                    <a:cxn ang="T14">
                      <a:pos x="T8" y="T9"/>
                    </a:cxn>
                  </a:cxnLst>
                  <a:rect l="T15" t="T16" r="T17" b="T18"/>
                  <a:pathLst>
                    <a:path w="176" h="17">
                      <a:moveTo>
                        <a:pt x="0" y="16"/>
                      </a:moveTo>
                      <a:lnTo>
                        <a:pt x="20" y="0"/>
                      </a:lnTo>
                      <a:lnTo>
                        <a:pt x="153" y="0"/>
                      </a:lnTo>
                      <a:lnTo>
                        <a:pt x="17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2" name="Freeform 437"/>
                <p:cNvSpPr>
                  <a:spLocks/>
                </p:cNvSpPr>
                <p:nvPr/>
              </p:nvSpPr>
              <p:spPr bwMode="auto">
                <a:xfrm>
                  <a:off x="1673" y="3291"/>
                  <a:ext cx="173" cy="17"/>
                </a:xfrm>
                <a:custGeom>
                  <a:avLst/>
                  <a:gdLst>
                    <a:gd name="T0" fmla="*/ 0 w 173"/>
                    <a:gd name="T1" fmla="*/ 0 h 17"/>
                    <a:gd name="T2" fmla="*/ 172 w 173"/>
                    <a:gd name="T3" fmla="*/ 0 h 17"/>
                    <a:gd name="T4" fmla="*/ 172 w 173"/>
                    <a:gd name="T5" fmla="*/ 16 h 17"/>
                    <a:gd name="T6" fmla="*/ 0 w 173"/>
                    <a:gd name="T7" fmla="*/ 16 h 17"/>
                    <a:gd name="T8" fmla="*/ 0 w 173"/>
                    <a:gd name="T9" fmla="*/ 0 h 17"/>
                    <a:gd name="T10" fmla="*/ 0 60000 65536"/>
                    <a:gd name="T11" fmla="*/ 0 60000 65536"/>
                    <a:gd name="T12" fmla="*/ 0 60000 65536"/>
                    <a:gd name="T13" fmla="*/ 0 60000 65536"/>
                    <a:gd name="T14" fmla="*/ 0 60000 65536"/>
                    <a:gd name="T15" fmla="*/ 0 w 173"/>
                    <a:gd name="T16" fmla="*/ 0 h 17"/>
                    <a:gd name="T17" fmla="*/ 173 w 173"/>
                    <a:gd name="T18" fmla="*/ 17 h 17"/>
                  </a:gdLst>
                  <a:ahLst/>
                  <a:cxnLst>
                    <a:cxn ang="T10">
                      <a:pos x="T0" y="T1"/>
                    </a:cxn>
                    <a:cxn ang="T11">
                      <a:pos x="T2" y="T3"/>
                    </a:cxn>
                    <a:cxn ang="T12">
                      <a:pos x="T4" y="T5"/>
                    </a:cxn>
                    <a:cxn ang="T13">
                      <a:pos x="T6" y="T7"/>
                    </a:cxn>
                    <a:cxn ang="T14">
                      <a:pos x="T8" y="T9"/>
                    </a:cxn>
                  </a:cxnLst>
                  <a:rect l="T15" t="T16" r="T17" b="T18"/>
                  <a:pathLst>
                    <a:path w="173" h="17">
                      <a:moveTo>
                        <a:pt x="0" y="0"/>
                      </a:moveTo>
                      <a:lnTo>
                        <a:pt x="172" y="0"/>
                      </a:lnTo>
                      <a:lnTo>
                        <a:pt x="172" y="16"/>
                      </a:lnTo>
                      <a:lnTo>
                        <a:pt x="0" y="16"/>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57" name="Group 438"/>
            <p:cNvGrpSpPr>
              <a:grpSpLocks/>
            </p:cNvGrpSpPr>
            <p:nvPr/>
          </p:nvGrpSpPr>
          <p:grpSpPr bwMode="auto">
            <a:xfrm>
              <a:off x="8458200" y="3236913"/>
              <a:ext cx="341313" cy="382587"/>
              <a:chOff x="1672" y="3141"/>
              <a:chExt cx="178" cy="169"/>
            </a:xfrm>
          </p:grpSpPr>
          <p:grpSp>
            <p:nvGrpSpPr>
              <p:cNvPr id="63" name="Group 439"/>
              <p:cNvGrpSpPr>
                <a:grpSpLocks/>
              </p:cNvGrpSpPr>
              <p:nvPr/>
            </p:nvGrpSpPr>
            <p:grpSpPr bwMode="auto">
              <a:xfrm>
                <a:off x="1674" y="3143"/>
                <a:ext cx="176" cy="167"/>
                <a:chOff x="1674" y="3143"/>
                <a:chExt cx="176" cy="167"/>
              </a:xfrm>
            </p:grpSpPr>
            <p:sp>
              <p:nvSpPr>
                <p:cNvPr id="76" name="Freeform 440"/>
                <p:cNvSpPr>
                  <a:spLocks/>
                </p:cNvSpPr>
                <p:nvPr/>
              </p:nvSpPr>
              <p:spPr bwMode="auto">
                <a:xfrm>
                  <a:off x="1680" y="3224"/>
                  <a:ext cx="164" cy="17"/>
                </a:xfrm>
                <a:custGeom>
                  <a:avLst/>
                  <a:gdLst>
                    <a:gd name="T0" fmla="*/ 0 w 164"/>
                    <a:gd name="T1" fmla="*/ 16 h 17"/>
                    <a:gd name="T2" fmla="*/ 18 w 164"/>
                    <a:gd name="T3" fmla="*/ 0 h 17"/>
                    <a:gd name="T4" fmla="*/ 143 w 164"/>
                    <a:gd name="T5" fmla="*/ 0 h 17"/>
                    <a:gd name="T6" fmla="*/ 163 w 164"/>
                    <a:gd name="T7" fmla="*/ 16 h 17"/>
                    <a:gd name="T8" fmla="*/ 0 w 164"/>
                    <a:gd name="T9" fmla="*/ 16 h 17"/>
                    <a:gd name="T10" fmla="*/ 0 60000 65536"/>
                    <a:gd name="T11" fmla="*/ 0 60000 65536"/>
                    <a:gd name="T12" fmla="*/ 0 60000 65536"/>
                    <a:gd name="T13" fmla="*/ 0 60000 65536"/>
                    <a:gd name="T14" fmla="*/ 0 60000 65536"/>
                    <a:gd name="T15" fmla="*/ 0 w 164"/>
                    <a:gd name="T16" fmla="*/ 0 h 17"/>
                    <a:gd name="T17" fmla="*/ 164 w 164"/>
                    <a:gd name="T18" fmla="*/ 17 h 17"/>
                  </a:gdLst>
                  <a:ahLst/>
                  <a:cxnLst>
                    <a:cxn ang="T10">
                      <a:pos x="T0" y="T1"/>
                    </a:cxn>
                    <a:cxn ang="T11">
                      <a:pos x="T2" y="T3"/>
                    </a:cxn>
                    <a:cxn ang="T12">
                      <a:pos x="T4" y="T5"/>
                    </a:cxn>
                    <a:cxn ang="T13">
                      <a:pos x="T6" y="T7"/>
                    </a:cxn>
                    <a:cxn ang="T14">
                      <a:pos x="T8" y="T9"/>
                    </a:cxn>
                  </a:cxnLst>
                  <a:rect l="T15" t="T16" r="T17" b="T18"/>
                  <a:pathLst>
                    <a:path w="164" h="17">
                      <a:moveTo>
                        <a:pt x="0" y="16"/>
                      </a:moveTo>
                      <a:lnTo>
                        <a:pt x="18" y="0"/>
                      </a:lnTo>
                      <a:lnTo>
                        <a:pt x="143" y="0"/>
                      </a:lnTo>
                      <a:lnTo>
                        <a:pt x="163"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7" name="Freeform 441"/>
                <p:cNvSpPr>
                  <a:spLocks/>
                </p:cNvSpPr>
                <p:nvPr/>
              </p:nvSpPr>
              <p:spPr bwMode="auto">
                <a:xfrm>
                  <a:off x="1680" y="3224"/>
                  <a:ext cx="164" cy="17"/>
                </a:xfrm>
                <a:custGeom>
                  <a:avLst/>
                  <a:gdLst>
                    <a:gd name="T0" fmla="*/ 0 w 164"/>
                    <a:gd name="T1" fmla="*/ 16 h 17"/>
                    <a:gd name="T2" fmla="*/ 18 w 164"/>
                    <a:gd name="T3" fmla="*/ 0 h 17"/>
                    <a:gd name="T4" fmla="*/ 143 w 164"/>
                    <a:gd name="T5" fmla="*/ 0 h 17"/>
                    <a:gd name="T6" fmla="*/ 163 w 164"/>
                    <a:gd name="T7" fmla="*/ 16 h 17"/>
                    <a:gd name="T8" fmla="*/ 0 w 164"/>
                    <a:gd name="T9" fmla="*/ 16 h 17"/>
                    <a:gd name="T10" fmla="*/ 0 60000 65536"/>
                    <a:gd name="T11" fmla="*/ 0 60000 65536"/>
                    <a:gd name="T12" fmla="*/ 0 60000 65536"/>
                    <a:gd name="T13" fmla="*/ 0 60000 65536"/>
                    <a:gd name="T14" fmla="*/ 0 60000 65536"/>
                    <a:gd name="T15" fmla="*/ 0 w 164"/>
                    <a:gd name="T16" fmla="*/ 0 h 17"/>
                    <a:gd name="T17" fmla="*/ 164 w 164"/>
                    <a:gd name="T18" fmla="*/ 17 h 17"/>
                  </a:gdLst>
                  <a:ahLst/>
                  <a:cxnLst>
                    <a:cxn ang="T10">
                      <a:pos x="T0" y="T1"/>
                    </a:cxn>
                    <a:cxn ang="T11">
                      <a:pos x="T2" y="T3"/>
                    </a:cxn>
                    <a:cxn ang="T12">
                      <a:pos x="T4" y="T5"/>
                    </a:cxn>
                    <a:cxn ang="T13">
                      <a:pos x="T6" y="T7"/>
                    </a:cxn>
                    <a:cxn ang="T14">
                      <a:pos x="T8" y="T9"/>
                    </a:cxn>
                  </a:cxnLst>
                  <a:rect l="T15" t="T16" r="T17" b="T18"/>
                  <a:pathLst>
                    <a:path w="164" h="17">
                      <a:moveTo>
                        <a:pt x="0" y="16"/>
                      </a:moveTo>
                      <a:lnTo>
                        <a:pt x="18" y="0"/>
                      </a:lnTo>
                      <a:lnTo>
                        <a:pt x="143" y="0"/>
                      </a:lnTo>
                      <a:lnTo>
                        <a:pt x="163"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8" name="Freeform 442"/>
                <p:cNvSpPr>
                  <a:spLocks/>
                </p:cNvSpPr>
                <p:nvPr/>
              </p:nvSpPr>
              <p:spPr bwMode="auto">
                <a:xfrm>
                  <a:off x="1703" y="3143"/>
                  <a:ext cx="117" cy="17"/>
                </a:xfrm>
                <a:custGeom>
                  <a:avLst/>
                  <a:gdLst>
                    <a:gd name="T0" fmla="*/ 0 w 117"/>
                    <a:gd name="T1" fmla="*/ 16 h 17"/>
                    <a:gd name="T2" fmla="*/ 12 w 117"/>
                    <a:gd name="T3" fmla="*/ 0 h 17"/>
                    <a:gd name="T4" fmla="*/ 102 w 117"/>
                    <a:gd name="T5" fmla="*/ 0 h 17"/>
                    <a:gd name="T6" fmla="*/ 116 w 117"/>
                    <a:gd name="T7" fmla="*/ 16 h 17"/>
                    <a:gd name="T8" fmla="*/ 0 w 117"/>
                    <a:gd name="T9" fmla="*/ 16 h 17"/>
                    <a:gd name="T10" fmla="*/ 0 60000 65536"/>
                    <a:gd name="T11" fmla="*/ 0 60000 65536"/>
                    <a:gd name="T12" fmla="*/ 0 60000 65536"/>
                    <a:gd name="T13" fmla="*/ 0 60000 65536"/>
                    <a:gd name="T14" fmla="*/ 0 60000 65536"/>
                    <a:gd name="T15" fmla="*/ 0 w 117"/>
                    <a:gd name="T16" fmla="*/ 0 h 17"/>
                    <a:gd name="T17" fmla="*/ 117 w 117"/>
                    <a:gd name="T18" fmla="*/ 17 h 17"/>
                  </a:gdLst>
                  <a:ahLst/>
                  <a:cxnLst>
                    <a:cxn ang="T10">
                      <a:pos x="T0" y="T1"/>
                    </a:cxn>
                    <a:cxn ang="T11">
                      <a:pos x="T2" y="T3"/>
                    </a:cxn>
                    <a:cxn ang="T12">
                      <a:pos x="T4" y="T5"/>
                    </a:cxn>
                    <a:cxn ang="T13">
                      <a:pos x="T6" y="T7"/>
                    </a:cxn>
                    <a:cxn ang="T14">
                      <a:pos x="T8" y="T9"/>
                    </a:cxn>
                  </a:cxnLst>
                  <a:rect l="T15" t="T16" r="T17" b="T18"/>
                  <a:pathLst>
                    <a:path w="117" h="17">
                      <a:moveTo>
                        <a:pt x="0" y="16"/>
                      </a:moveTo>
                      <a:lnTo>
                        <a:pt x="12" y="0"/>
                      </a:lnTo>
                      <a:lnTo>
                        <a:pt x="102" y="0"/>
                      </a:lnTo>
                      <a:lnTo>
                        <a:pt x="1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9" name="Freeform 443"/>
                <p:cNvSpPr>
                  <a:spLocks/>
                </p:cNvSpPr>
                <p:nvPr/>
              </p:nvSpPr>
              <p:spPr bwMode="auto">
                <a:xfrm>
                  <a:off x="1703" y="3143"/>
                  <a:ext cx="117" cy="17"/>
                </a:xfrm>
                <a:custGeom>
                  <a:avLst/>
                  <a:gdLst>
                    <a:gd name="T0" fmla="*/ 0 w 117"/>
                    <a:gd name="T1" fmla="*/ 16 h 17"/>
                    <a:gd name="T2" fmla="*/ 12 w 117"/>
                    <a:gd name="T3" fmla="*/ 0 h 17"/>
                    <a:gd name="T4" fmla="*/ 102 w 117"/>
                    <a:gd name="T5" fmla="*/ 0 h 17"/>
                    <a:gd name="T6" fmla="*/ 116 w 117"/>
                    <a:gd name="T7" fmla="*/ 16 h 17"/>
                    <a:gd name="T8" fmla="*/ 0 w 117"/>
                    <a:gd name="T9" fmla="*/ 16 h 17"/>
                    <a:gd name="T10" fmla="*/ 0 60000 65536"/>
                    <a:gd name="T11" fmla="*/ 0 60000 65536"/>
                    <a:gd name="T12" fmla="*/ 0 60000 65536"/>
                    <a:gd name="T13" fmla="*/ 0 60000 65536"/>
                    <a:gd name="T14" fmla="*/ 0 60000 65536"/>
                    <a:gd name="T15" fmla="*/ 0 w 117"/>
                    <a:gd name="T16" fmla="*/ 0 h 17"/>
                    <a:gd name="T17" fmla="*/ 117 w 117"/>
                    <a:gd name="T18" fmla="*/ 17 h 17"/>
                  </a:gdLst>
                  <a:ahLst/>
                  <a:cxnLst>
                    <a:cxn ang="T10">
                      <a:pos x="T0" y="T1"/>
                    </a:cxn>
                    <a:cxn ang="T11">
                      <a:pos x="T2" y="T3"/>
                    </a:cxn>
                    <a:cxn ang="T12">
                      <a:pos x="T4" y="T5"/>
                    </a:cxn>
                    <a:cxn ang="T13">
                      <a:pos x="T6" y="T7"/>
                    </a:cxn>
                    <a:cxn ang="T14">
                      <a:pos x="T8" y="T9"/>
                    </a:cxn>
                  </a:cxnLst>
                  <a:rect l="T15" t="T16" r="T17" b="T18"/>
                  <a:pathLst>
                    <a:path w="117" h="17">
                      <a:moveTo>
                        <a:pt x="0" y="16"/>
                      </a:moveTo>
                      <a:lnTo>
                        <a:pt x="12" y="0"/>
                      </a:lnTo>
                      <a:lnTo>
                        <a:pt x="102" y="0"/>
                      </a:lnTo>
                      <a:lnTo>
                        <a:pt x="1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0" name="Freeform 444"/>
                <p:cNvSpPr>
                  <a:spLocks/>
                </p:cNvSpPr>
                <p:nvPr/>
              </p:nvSpPr>
              <p:spPr bwMode="auto">
                <a:xfrm>
                  <a:off x="1703" y="3153"/>
                  <a:ext cx="117" cy="82"/>
                </a:xfrm>
                <a:custGeom>
                  <a:avLst/>
                  <a:gdLst>
                    <a:gd name="T0" fmla="*/ 0 w 117"/>
                    <a:gd name="T1" fmla="*/ 0 h 82"/>
                    <a:gd name="T2" fmla="*/ 116 w 117"/>
                    <a:gd name="T3" fmla="*/ 0 h 82"/>
                    <a:gd name="T4" fmla="*/ 116 w 117"/>
                    <a:gd name="T5" fmla="*/ 81 h 82"/>
                    <a:gd name="T6" fmla="*/ 0 w 117"/>
                    <a:gd name="T7" fmla="*/ 81 h 82"/>
                    <a:gd name="T8" fmla="*/ 0 w 117"/>
                    <a:gd name="T9" fmla="*/ 0 h 82"/>
                    <a:gd name="T10" fmla="*/ 0 60000 65536"/>
                    <a:gd name="T11" fmla="*/ 0 60000 65536"/>
                    <a:gd name="T12" fmla="*/ 0 60000 65536"/>
                    <a:gd name="T13" fmla="*/ 0 60000 65536"/>
                    <a:gd name="T14" fmla="*/ 0 60000 65536"/>
                    <a:gd name="T15" fmla="*/ 0 w 117"/>
                    <a:gd name="T16" fmla="*/ 0 h 82"/>
                    <a:gd name="T17" fmla="*/ 117 w 117"/>
                    <a:gd name="T18" fmla="*/ 82 h 82"/>
                  </a:gdLst>
                  <a:ahLst/>
                  <a:cxnLst>
                    <a:cxn ang="T10">
                      <a:pos x="T0" y="T1"/>
                    </a:cxn>
                    <a:cxn ang="T11">
                      <a:pos x="T2" y="T3"/>
                    </a:cxn>
                    <a:cxn ang="T12">
                      <a:pos x="T4" y="T5"/>
                    </a:cxn>
                    <a:cxn ang="T13">
                      <a:pos x="T6" y="T7"/>
                    </a:cxn>
                    <a:cxn ang="T14">
                      <a:pos x="T8" y="T9"/>
                    </a:cxn>
                  </a:cxnLst>
                  <a:rect l="T15" t="T16" r="T17" b="T18"/>
                  <a:pathLst>
                    <a:path w="117" h="82">
                      <a:moveTo>
                        <a:pt x="0" y="0"/>
                      </a:moveTo>
                      <a:lnTo>
                        <a:pt x="116" y="0"/>
                      </a:lnTo>
                      <a:lnTo>
                        <a:pt x="116" y="81"/>
                      </a:lnTo>
                      <a:lnTo>
                        <a:pt x="0" y="8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1" name="Freeform 445"/>
                <p:cNvSpPr>
                  <a:spLocks/>
                </p:cNvSpPr>
                <p:nvPr/>
              </p:nvSpPr>
              <p:spPr bwMode="auto">
                <a:xfrm>
                  <a:off x="1680" y="3239"/>
                  <a:ext cx="164" cy="36"/>
                </a:xfrm>
                <a:custGeom>
                  <a:avLst/>
                  <a:gdLst>
                    <a:gd name="T0" fmla="*/ 0 w 164"/>
                    <a:gd name="T1" fmla="*/ 0 h 36"/>
                    <a:gd name="T2" fmla="*/ 163 w 164"/>
                    <a:gd name="T3" fmla="*/ 0 h 36"/>
                    <a:gd name="T4" fmla="*/ 163 w 164"/>
                    <a:gd name="T5" fmla="*/ 35 h 36"/>
                    <a:gd name="T6" fmla="*/ 0 w 164"/>
                    <a:gd name="T7" fmla="*/ 35 h 36"/>
                    <a:gd name="T8" fmla="*/ 0 w 164"/>
                    <a:gd name="T9" fmla="*/ 0 h 36"/>
                    <a:gd name="T10" fmla="*/ 0 60000 65536"/>
                    <a:gd name="T11" fmla="*/ 0 60000 65536"/>
                    <a:gd name="T12" fmla="*/ 0 60000 65536"/>
                    <a:gd name="T13" fmla="*/ 0 60000 65536"/>
                    <a:gd name="T14" fmla="*/ 0 60000 65536"/>
                    <a:gd name="T15" fmla="*/ 0 w 164"/>
                    <a:gd name="T16" fmla="*/ 0 h 36"/>
                    <a:gd name="T17" fmla="*/ 164 w 164"/>
                    <a:gd name="T18" fmla="*/ 36 h 36"/>
                  </a:gdLst>
                  <a:ahLst/>
                  <a:cxnLst>
                    <a:cxn ang="T10">
                      <a:pos x="T0" y="T1"/>
                    </a:cxn>
                    <a:cxn ang="T11">
                      <a:pos x="T2" y="T3"/>
                    </a:cxn>
                    <a:cxn ang="T12">
                      <a:pos x="T4" y="T5"/>
                    </a:cxn>
                    <a:cxn ang="T13">
                      <a:pos x="T6" y="T7"/>
                    </a:cxn>
                    <a:cxn ang="T14">
                      <a:pos x="T8" y="T9"/>
                    </a:cxn>
                  </a:cxnLst>
                  <a:rect l="T15" t="T16" r="T17" b="T18"/>
                  <a:pathLst>
                    <a:path w="164" h="36">
                      <a:moveTo>
                        <a:pt x="0" y="0"/>
                      </a:moveTo>
                      <a:lnTo>
                        <a:pt x="163" y="0"/>
                      </a:lnTo>
                      <a:lnTo>
                        <a:pt x="163" y="35"/>
                      </a:lnTo>
                      <a:lnTo>
                        <a:pt x="0" y="3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 name="Freeform 446"/>
                <p:cNvSpPr>
                  <a:spLocks/>
                </p:cNvSpPr>
                <p:nvPr/>
              </p:nvSpPr>
              <p:spPr bwMode="auto">
                <a:xfrm>
                  <a:off x="1714" y="3163"/>
                  <a:ext cx="97" cy="63"/>
                </a:xfrm>
                <a:custGeom>
                  <a:avLst/>
                  <a:gdLst>
                    <a:gd name="T0" fmla="*/ 0 w 97"/>
                    <a:gd name="T1" fmla="*/ 0 h 63"/>
                    <a:gd name="T2" fmla="*/ 96 w 97"/>
                    <a:gd name="T3" fmla="*/ 0 h 63"/>
                    <a:gd name="T4" fmla="*/ 96 w 97"/>
                    <a:gd name="T5" fmla="*/ 62 h 63"/>
                    <a:gd name="T6" fmla="*/ 0 w 97"/>
                    <a:gd name="T7" fmla="*/ 62 h 63"/>
                    <a:gd name="T8" fmla="*/ 0 w 97"/>
                    <a:gd name="T9" fmla="*/ 0 h 63"/>
                    <a:gd name="T10" fmla="*/ 0 60000 65536"/>
                    <a:gd name="T11" fmla="*/ 0 60000 65536"/>
                    <a:gd name="T12" fmla="*/ 0 60000 65536"/>
                    <a:gd name="T13" fmla="*/ 0 60000 65536"/>
                    <a:gd name="T14" fmla="*/ 0 60000 65536"/>
                    <a:gd name="T15" fmla="*/ 0 w 97"/>
                    <a:gd name="T16" fmla="*/ 0 h 63"/>
                    <a:gd name="T17" fmla="*/ 97 w 97"/>
                    <a:gd name="T18" fmla="*/ 63 h 63"/>
                  </a:gdLst>
                  <a:ahLst/>
                  <a:cxnLst>
                    <a:cxn ang="T10">
                      <a:pos x="T0" y="T1"/>
                    </a:cxn>
                    <a:cxn ang="T11">
                      <a:pos x="T2" y="T3"/>
                    </a:cxn>
                    <a:cxn ang="T12">
                      <a:pos x="T4" y="T5"/>
                    </a:cxn>
                    <a:cxn ang="T13">
                      <a:pos x="T6" y="T7"/>
                    </a:cxn>
                    <a:cxn ang="T14">
                      <a:pos x="T8" y="T9"/>
                    </a:cxn>
                  </a:cxnLst>
                  <a:rect l="T15" t="T16" r="T17" b="T18"/>
                  <a:pathLst>
                    <a:path w="97" h="63">
                      <a:moveTo>
                        <a:pt x="0" y="0"/>
                      </a:moveTo>
                      <a:lnTo>
                        <a:pt x="96" y="0"/>
                      </a:lnTo>
                      <a:lnTo>
                        <a:pt x="96" y="62"/>
                      </a:lnTo>
                      <a:lnTo>
                        <a:pt x="0" y="6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3" name="Line 447"/>
                <p:cNvSpPr>
                  <a:spLocks noChangeShapeType="1"/>
                </p:cNvSpPr>
                <p:nvPr/>
              </p:nvSpPr>
              <p:spPr bwMode="auto">
                <a:xfrm flipH="1">
                  <a:off x="1792" y="3251"/>
                  <a:ext cx="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 name="Freeform 448"/>
                <p:cNvSpPr>
                  <a:spLocks/>
                </p:cNvSpPr>
                <p:nvPr/>
              </p:nvSpPr>
              <p:spPr bwMode="auto">
                <a:xfrm>
                  <a:off x="1674" y="3277"/>
                  <a:ext cx="176" cy="18"/>
                </a:xfrm>
                <a:custGeom>
                  <a:avLst/>
                  <a:gdLst>
                    <a:gd name="T0" fmla="*/ 0 w 176"/>
                    <a:gd name="T1" fmla="*/ 17 h 18"/>
                    <a:gd name="T2" fmla="*/ 20 w 176"/>
                    <a:gd name="T3" fmla="*/ 0 h 18"/>
                    <a:gd name="T4" fmla="*/ 154 w 176"/>
                    <a:gd name="T5" fmla="*/ 0 h 18"/>
                    <a:gd name="T6" fmla="*/ 175 w 176"/>
                    <a:gd name="T7" fmla="*/ 17 h 18"/>
                    <a:gd name="T8" fmla="*/ 0 w 176"/>
                    <a:gd name="T9" fmla="*/ 17 h 18"/>
                    <a:gd name="T10" fmla="*/ 0 60000 65536"/>
                    <a:gd name="T11" fmla="*/ 0 60000 65536"/>
                    <a:gd name="T12" fmla="*/ 0 60000 65536"/>
                    <a:gd name="T13" fmla="*/ 0 60000 65536"/>
                    <a:gd name="T14" fmla="*/ 0 60000 65536"/>
                    <a:gd name="T15" fmla="*/ 0 w 176"/>
                    <a:gd name="T16" fmla="*/ 0 h 18"/>
                    <a:gd name="T17" fmla="*/ 176 w 176"/>
                    <a:gd name="T18" fmla="*/ 18 h 18"/>
                  </a:gdLst>
                  <a:ahLst/>
                  <a:cxnLst>
                    <a:cxn ang="T10">
                      <a:pos x="T0" y="T1"/>
                    </a:cxn>
                    <a:cxn ang="T11">
                      <a:pos x="T2" y="T3"/>
                    </a:cxn>
                    <a:cxn ang="T12">
                      <a:pos x="T4" y="T5"/>
                    </a:cxn>
                    <a:cxn ang="T13">
                      <a:pos x="T6" y="T7"/>
                    </a:cxn>
                    <a:cxn ang="T14">
                      <a:pos x="T8" y="T9"/>
                    </a:cxn>
                  </a:cxnLst>
                  <a:rect l="T15" t="T16" r="T17" b="T18"/>
                  <a:pathLst>
                    <a:path w="176" h="18">
                      <a:moveTo>
                        <a:pt x="0" y="17"/>
                      </a:moveTo>
                      <a:lnTo>
                        <a:pt x="20" y="0"/>
                      </a:lnTo>
                      <a:lnTo>
                        <a:pt x="154" y="0"/>
                      </a:lnTo>
                      <a:lnTo>
                        <a:pt x="175" y="17"/>
                      </a:lnTo>
                      <a:lnTo>
                        <a:pt x="0" y="1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 name="Freeform 449"/>
                <p:cNvSpPr>
                  <a:spLocks/>
                </p:cNvSpPr>
                <p:nvPr/>
              </p:nvSpPr>
              <p:spPr bwMode="auto">
                <a:xfrm>
                  <a:off x="1674" y="3277"/>
                  <a:ext cx="176" cy="18"/>
                </a:xfrm>
                <a:custGeom>
                  <a:avLst/>
                  <a:gdLst>
                    <a:gd name="T0" fmla="*/ 0 w 176"/>
                    <a:gd name="T1" fmla="*/ 17 h 18"/>
                    <a:gd name="T2" fmla="*/ 20 w 176"/>
                    <a:gd name="T3" fmla="*/ 0 h 18"/>
                    <a:gd name="T4" fmla="*/ 154 w 176"/>
                    <a:gd name="T5" fmla="*/ 0 h 18"/>
                    <a:gd name="T6" fmla="*/ 175 w 176"/>
                    <a:gd name="T7" fmla="*/ 17 h 18"/>
                    <a:gd name="T8" fmla="*/ 0 w 176"/>
                    <a:gd name="T9" fmla="*/ 17 h 18"/>
                    <a:gd name="T10" fmla="*/ 0 60000 65536"/>
                    <a:gd name="T11" fmla="*/ 0 60000 65536"/>
                    <a:gd name="T12" fmla="*/ 0 60000 65536"/>
                    <a:gd name="T13" fmla="*/ 0 60000 65536"/>
                    <a:gd name="T14" fmla="*/ 0 60000 65536"/>
                    <a:gd name="T15" fmla="*/ 0 w 176"/>
                    <a:gd name="T16" fmla="*/ 0 h 18"/>
                    <a:gd name="T17" fmla="*/ 176 w 176"/>
                    <a:gd name="T18" fmla="*/ 18 h 18"/>
                  </a:gdLst>
                  <a:ahLst/>
                  <a:cxnLst>
                    <a:cxn ang="T10">
                      <a:pos x="T0" y="T1"/>
                    </a:cxn>
                    <a:cxn ang="T11">
                      <a:pos x="T2" y="T3"/>
                    </a:cxn>
                    <a:cxn ang="T12">
                      <a:pos x="T4" y="T5"/>
                    </a:cxn>
                    <a:cxn ang="T13">
                      <a:pos x="T6" y="T7"/>
                    </a:cxn>
                    <a:cxn ang="T14">
                      <a:pos x="T8" y="T9"/>
                    </a:cxn>
                  </a:cxnLst>
                  <a:rect l="T15" t="T16" r="T17" b="T18"/>
                  <a:pathLst>
                    <a:path w="176" h="18">
                      <a:moveTo>
                        <a:pt x="0" y="17"/>
                      </a:moveTo>
                      <a:lnTo>
                        <a:pt x="20" y="0"/>
                      </a:lnTo>
                      <a:lnTo>
                        <a:pt x="154" y="0"/>
                      </a:lnTo>
                      <a:lnTo>
                        <a:pt x="175" y="17"/>
                      </a:lnTo>
                      <a:lnTo>
                        <a:pt x="0" y="1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6" name="Freeform 450"/>
                <p:cNvSpPr>
                  <a:spLocks/>
                </p:cNvSpPr>
                <p:nvPr/>
              </p:nvSpPr>
              <p:spPr bwMode="auto">
                <a:xfrm>
                  <a:off x="1675" y="3293"/>
                  <a:ext cx="174" cy="17"/>
                </a:xfrm>
                <a:custGeom>
                  <a:avLst/>
                  <a:gdLst>
                    <a:gd name="T0" fmla="*/ 0 w 174"/>
                    <a:gd name="T1" fmla="*/ 0 h 17"/>
                    <a:gd name="T2" fmla="*/ 173 w 174"/>
                    <a:gd name="T3" fmla="*/ 0 h 17"/>
                    <a:gd name="T4" fmla="*/ 173 w 174"/>
                    <a:gd name="T5" fmla="*/ 16 h 17"/>
                    <a:gd name="T6" fmla="*/ 0 w 174"/>
                    <a:gd name="T7" fmla="*/ 16 h 17"/>
                    <a:gd name="T8" fmla="*/ 0 w 174"/>
                    <a:gd name="T9" fmla="*/ 0 h 17"/>
                    <a:gd name="T10" fmla="*/ 0 60000 65536"/>
                    <a:gd name="T11" fmla="*/ 0 60000 65536"/>
                    <a:gd name="T12" fmla="*/ 0 60000 65536"/>
                    <a:gd name="T13" fmla="*/ 0 60000 65536"/>
                    <a:gd name="T14" fmla="*/ 0 60000 65536"/>
                    <a:gd name="T15" fmla="*/ 0 w 174"/>
                    <a:gd name="T16" fmla="*/ 0 h 17"/>
                    <a:gd name="T17" fmla="*/ 174 w 174"/>
                    <a:gd name="T18" fmla="*/ 17 h 17"/>
                  </a:gdLst>
                  <a:ahLst/>
                  <a:cxnLst>
                    <a:cxn ang="T10">
                      <a:pos x="T0" y="T1"/>
                    </a:cxn>
                    <a:cxn ang="T11">
                      <a:pos x="T2" y="T3"/>
                    </a:cxn>
                    <a:cxn ang="T12">
                      <a:pos x="T4" y="T5"/>
                    </a:cxn>
                    <a:cxn ang="T13">
                      <a:pos x="T6" y="T7"/>
                    </a:cxn>
                    <a:cxn ang="T14">
                      <a:pos x="T8" y="T9"/>
                    </a:cxn>
                  </a:cxnLst>
                  <a:rect l="T15" t="T16" r="T17" b="T18"/>
                  <a:pathLst>
                    <a:path w="174" h="17">
                      <a:moveTo>
                        <a:pt x="0" y="0"/>
                      </a:moveTo>
                      <a:lnTo>
                        <a:pt x="173" y="0"/>
                      </a:lnTo>
                      <a:lnTo>
                        <a:pt x="173"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64" name="Group 451"/>
              <p:cNvGrpSpPr>
                <a:grpSpLocks/>
              </p:cNvGrpSpPr>
              <p:nvPr/>
            </p:nvGrpSpPr>
            <p:grpSpPr bwMode="auto">
              <a:xfrm>
                <a:off x="1672" y="3141"/>
                <a:ext cx="176" cy="167"/>
                <a:chOff x="1672" y="3141"/>
                <a:chExt cx="176" cy="167"/>
              </a:xfrm>
            </p:grpSpPr>
            <p:sp>
              <p:nvSpPr>
                <p:cNvPr id="65" name="Freeform 452"/>
                <p:cNvSpPr>
                  <a:spLocks/>
                </p:cNvSpPr>
                <p:nvPr/>
              </p:nvSpPr>
              <p:spPr bwMode="auto">
                <a:xfrm>
                  <a:off x="1676" y="3222"/>
                  <a:ext cx="166" cy="17"/>
                </a:xfrm>
                <a:custGeom>
                  <a:avLst/>
                  <a:gdLst>
                    <a:gd name="T0" fmla="*/ 0 w 166"/>
                    <a:gd name="T1" fmla="*/ 16 h 17"/>
                    <a:gd name="T2" fmla="*/ 19 w 166"/>
                    <a:gd name="T3" fmla="*/ 0 h 17"/>
                    <a:gd name="T4" fmla="*/ 144 w 166"/>
                    <a:gd name="T5" fmla="*/ 0 h 17"/>
                    <a:gd name="T6" fmla="*/ 165 w 166"/>
                    <a:gd name="T7" fmla="*/ 16 h 17"/>
                    <a:gd name="T8" fmla="*/ 0 w 166"/>
                    <a:gd name="T9" fmla="*/ 16 h 17"/>
                    <a:gd name="T10" fmla="*/ 0 60000 65536"/>
                    <a:gd name="T11" fmla="*/ 0 60000 65536"/>
                    <a:gd name="T12" fmla="*/ 0 60000 65536"/>
                    <a:gd name="T13" fmla="*/ 0 60000 65536"/>
                    <a:gd name="T14" fmla="*/ 0 60000 65536"/>
                    <a:gd name="T15" fmla="*/ 0 w 166"/>
                    <a:gd name="T16" fmla="*/ 0 h 17"/>
                    <a:gd name="T17" fmla="*/ 166 w 166"/>
                    <a:gd name="T18" fmla="*/ 17 h 17"/>
                  </a:gdLst>
                  <a:ahLst/>
                  <a:cxnLst>
                    <a:cxn ang="T10">
                      <a:pos x="T0" y="T1"/>
                    </a:cxn>
                    <a:cxn ang="T11">
                      <a:pos x="T2" y="T3"/>
                    </a:cxn>
                    <a:cxn ang="T12">
                      <a:pos x="T4" y="T5"/>
                    </a:cxn>
                    <a:cxn ang="T13">
                      <a:pos x="T6" y="T7"/>
                    </a:cxn>
                    <a:cxn ang="T14">
                      <a:pos x="T8" y="T9"/>
                    </a:cxn>
                  </a:cxnLst>
                  <a:rect l="T15" t="T16" r="T17" b="T18"/>
                  <a:pathLst>
                    <a:path w="166" h="17">
                      <a:moveTo>
                        <a:pt x="0" y="16"/>
                      </a:moveTo>
                      <a:lnTo>
                        <a:pt x="19" y="0"/>
                      </a:lnTo>
                      <a:lnTo>
                        <a:pt x="144" y="0"/>
                      </a:lnTo>
                      <a:lnTo>
                        <a:pt x="16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 name="Freeform 453"/>
                <p:cNvSpPr>
                  <a:spLocks/>
                </p:cNvSpPr>
                <p:nvPr/>
              </p:nvSpPr>
              <p:spPr bwMode="auto">
                <a:xfrm>
                  <a:off x="1676" y="3222"/>
                  <a:ext cx="166" cy="17"/>
                </a:xfrm>
                <a:custGeom>
                  <a:avLst/>
                  <a:gdLst>
                    <a:gd name="T0" fmla="*/ 0 w 166"/>
                    <a:gd name="T1" fmla="*/ 16 h 17"/>
                    <a:gd name="T2" fmla="*/ 19 w 166"/>
                    <a:gd name="T3" fmla="*/ 0 h 17"/>
                    <a:gd name="T4" fmla="*/ 144 w 166"/>
                    <a:gd name="T5" fmla="*/ 0 h 17"/>
                    <a:gd name="T6" fmla="*/ 165 w 166"/>
                    <a:gd name="T7" fmla="*/ 16 h 17"/>
                    <a:gd name="T8" fmla="*/ 0 w 166"/>
                    <a:gd name="T9" fmla="*/ 16 h 17"/>
                    <a:gd name="T10" fmla="*/ 0 60000 65536"/>
                    <a:gd name="T11" fmla="*/ 0 60000 65536"/>
                    <a:gd name="T12" fmla="*/ 0 60000 65536"/>
                    <a:gd name="T13" fmla="*/ 0 60000 65536"/>
                    <a:gd name="T14" fmla="*/ 0 60000 65536"/>
                    <a:gd name="T15" fmla="*/ 0 w 166"/>
                    <a:gd name="T16" fmla="*/ 0 h 17"/>
                    <a:gd name="T17" fmla="*/ 166 w 166"/>
                    <a:gd name="T18" fmla="*/ 17 h 17"/>
                  </a:gdLst>
                  <a:ahLst/>
                  <a:cxnLst>
                    <a:cxn ang="T10">
                      <a:pos x="T0" y="T1"/>
                    </a:cxn>
                    <a:cxn ang="T11">
                      <a:pos x="T2" y="T3"/>
                    </a:cxn>
                    <a:cxn ang="T12">
                      <a:pos x="T4" y="T5"/>
                    </a:cxn>
                    <a:cxn ang="T13">
                      <a:pos x="T6" y="T7"/>
                    </a:cxn>
                    <a:cxn ang="T14">
                      <a:pos x="T8" y="T9"/>
                    </a:cxn>
                  </a:cxnLst>
                  <a:rect l="T15" t="T16" r="T17" b="T18"/>
                  <a:pathLst>
                    <a:path w="166" h="17">
                      <a:moveTo>
                        <a:pt x="0" y="16"/>
                      </a:moveTo>
                      <a:lnTo>
                        <a:pt x="19" y="0"/>
                      </a:lnTo>
                      <a:lnTo>
                        <a:pt x="144" y="0"/>
                      </a:lnTo>
                      <a:lnTo>
                        <a:pt x="16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 name="Freeform 454"/>
                <p:cNvSpPr>
                  <a:spLocks/>
                </p:cNvSpPr>
                <p:nvPr/>
              </p:nvSpPr>
              <p:spPr bwMode="auto">
                <a:xfrm>
                  <a:off x="1700" y="3141"/>
                  <a:ext cx="118" cy="17"/>
                </a:xfrm>
                <a:custGeom>
                  <a:avLst/>
                  <a:gdLst>
                    <a:gd name="T0" fmla="*/ 0 w 118"/>
                    <a:gd name="T1" fmla="*/ 16 h 17"/>
                    <a:gd name="T2" fmla="*/ 13 w 118"/>
                    <a:gd name="T3" fmla="*/ 0 h 17"/>
                    <a:gd name="T4" fmla="*/ 103 w 118"/>
                    <a:gd name="T5" fmla="*/ 0 h 17"/>
                    <a:gd name="T6" fmla="*/ 117 w 118"/>
                    <a:gd name="T7" fmla="*/ 16 h 17"/>
                    <a:gd name="T8" fmla="*/ 0 w 118"/>
                    <a:gd name="T9" fmla="*/ 16 h 17"/>
                    <a:gd name="T10" fmla="*/ 0 60000 65536"/>
                    <a:gd name="T11" fmla="*/ 0 60000 65536"/>
                    <a:gd name="T12" fmla="*/ 0 60000 65536"/>
                    <a:gd name="T13" fmla="*/ 0 60000 65536"/>
                    <a:gd name="T14" fmla="*/ 0 60000 65536"/>
                    <a:gd name="T15" fmla="*/ 0 w 118"/>
                    <a:gd name="T16" fmla="*/ 0 h 17"/>
                    <a:gd name="T17" fmla="*/ 118 w 118"/>
                    <a:gd name="T18" fmla="*/ 17 h 17"/>
                  </a:gdLst>
                  <a:ahLst/>
                  <a:cxnLst>
                    <a:cxn ang="T10">
                      <a:pos x="T0" y="T1"/>
                    </a:cxn>
                    <a:cxn ang="T11">
                      <a:pos x="T2" y="T3"/>
                    </a:cxn>
                    <a:cxn ang="T12">
                      <a:pos x="T4" y="T5"/>
                    </a:cxn>
                    <a:cxn ang="T13">
                      <a:pos x="T6" y="T7"/>
                    </a:cxn>
                    <a:cxn ang="T14">
                      <a:pos x="T8" y="T9"/>
                    </a:cxn>
                  </a:cxnLst>
                  <a:rect l="T15" t="T16" r="T17" b="T18"/>
                  <a:pathLst>
                    <a:path w="118" h="17">
                      <a:moveTo>
                        <a:pt x="0" y="16"/>
                      </a:moveTo>
                      <a:lnTo>
                        <a:pt x="13" y="0"/>
                      </a:lnTo>
                      <a:lnTo>
                        <a:pt x="103" y="0"/>
                      </a:lnTo>
                      <a:lnTo>
                        <a:pt x="117"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 name="Freeform 455"/>
                <p:cNvSpPr>
                  <a:spLocks/>
                </p:cNvSpPr>
                <p:nvPr/>
              </p:nvSpPr>
              <p:spPr bwMode="auto">
                <a:xfrm>
                  <a:off x="1700" y="3141"/>
                  <a:ext cx="118" cy="17"/>
                </a:xfrm>
                <a:custGeom>
                  <a:avLst/>
                  <a:gdLst>
                    <a:gd name="T0" fmla="*/ 0 w 118"/>
                    <a:gd name="T1" fmla="*/ 16 h 17"/>
                    <a:gd name="T2" fmla="*/ 13 w 118"/>
                    <a:gd name="T3" fmla="*/ 0 h 17"/>
                    <a:gd name="T4" fmla="*/ 103 w 118"/>
                    <a:gd name="T5" fmla="*/ 0 h 17"/>
                    <a:gd name="T6" fmla="*/ 117 w 118"/>
                    <a:gd name="T7" fmla="*/ 16 h 17"/>
                    <a:gd name="T8" fmla="*/ 0 w 118"/>
                    <a:gd name="T9" fmla="*/ 16 h 17"/>
                    <a:gd name="T10" fmla="*/ 0 60000 65536"/>
                    <a:gd name="T11" fmla="*/ 0 60000 65536"/>
                    <a:gd name="T12" fmla="*/ 0 60000 65536"/>
                    <a:gd name="T13" fmla="*/ 0 60000 65536"/>
                    <a:gd name="T14" fmla="*/ 0 60000 65536"/>
                    <a:gd name="T15" fmla="*/ 0 w 118"/>
                    <a:gd name="T16" fmla="*/ 0 h 17"/>
                    <a:gd name="T17" fmla="*/ 118 w 118"/>
                    <a:gd name="T18" fmla="*/ 17 h 17"/>
                  </a:gdLst>
                  <a:ahLst/>
                  <a:cxnLst>
                    <a:cxn ang="T10">
                      <a:pos x="T0" y="T1"/>
                    </a:cxn>
                    <a:cxn ang="T11">
                      <a:pos x="T2" y="T3"/>
                    </a:cxn>
                    <a:cxn ang="T12">
                      <a:pos x="T4" y="T5"/>
                    </a:cxn>
                    <a:cxn ang="T13">
                      <a:pos x="T6" y="T7"/>
                    </a:cxn>
                    <a:cxn ang="T14">
                      <a:pos x="T8" y="T9"/>
                    </a:cxn>
                  </a:cxnLst>
                  <a:rect l="T15" t="T16" r="T17" b="T18"/>
                  <a:pathLst>
                    <a:path w="118" h="17">
                      <a:moveTo>
                        <a:pt x="0" y="16"/>
                      </a:moveTo>
                      <a:lnTo>
                        <a:pt x="13" y="0"/>
                      </a:lnTo>
                      <a:lnTo>
                        <a:pt x="103" y="0"/>
                      </a:lnTo>
                      <a:lnTo>
                        <a:pt x="117"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9" name="Freeform 456"/>
                <p:cNvSpPr>
                  <a:spLocks/>
                </p:cNvSpPr>
                <p:nvPr/>
              </p:nvSpPr>
              <p:spPr bwMode="auto">
                <a:xfrm>
                  <a:off x="1701" y="3151"/>
                  <a:ext cx="117" cy="81"/>
                </a:xfrm>
                <a:custGeom>
                  <a:avLst/>
                  <a:gdLst>
                    <a:gd name="T0" fmla="*/ 0 w 117"/>
                    <a:gd name="T1" fmla="*/ 0 h 81"/>
                    <a:gd name="T2" fmla="*/ 116 w 117"/>
                    <a:gd name="T3" fmla="*/ 0 h 81"/>
                    <a:gd name="T4" fmla="*/ 116 w 117"/>
                    <a:gd name="T5" fmla="*/ 80 h 81"/>
                    <a:gd name="T6" fmla="*/ 0 w 117"/>
                    <a:gd name="T7" fmla="*/ 80 h 81"/>
                    <a:gd name="T8" fmla="*/ 0 w 117"/>
                    <a:gd name="T9" fmla="*/ 0 h 81"/>
                    <a:gd name="T10" fmla="*/ 0 60000 65536"/>
                    <a:gd name="T11" fmla="*/ 0 60000 65536"/>
                    <a:gd name="T12" fmla="*/ 0 60000 65536"/>
                    <a:gd name="T13" fmla="*/ 0 60000 65536"/>
                    <a:gd name="T14" fmla="*/ 0 60000 65536"/>
                    <a:gd name="T15" fmla="*/ 0 w 117"/>
                    <a:gd name="T16" fmla="*/ 0 h 81"/>
                    <a:gd name="T17" fmla="*/ 117 w 117"/>
                    <a:gd name="T18" fmla="*/ 81 h 81"/>
                  </a:gdLst>
                  <a:ahLst/>
                  <a:cxnLst>
                    <a:cxn ang="T10">
                      <a:pos x="T0" y="T1"/>
                    </a:cxn>
                    <a:cxn ang="T11">
                      <a:pos x="T2" y="T3"/>
                    </a:cxn>
                    <a:cxn ang="T12">
                      <a:pos x="T4" y="T5"/>
                    </a:cxn>
                    <a:cxn ang="T13">
                      <a:pos x="T6" y="T7"/>
                    </a:cxn>
                    <a:cxn ang="T14">
                      <a:pos x="T8" y="T9"/>
                    </a:cxn>
                  </a:cxnLst>
                  <a:rect l="T15" t="T16" r="T17" b="T18"/>
                  <a:pathLst>
                    <a:path w="117" h="81">
                      <a:moveTo>
                        <a:pt x="0" y="0"/>
                      </a:moveTo>
                      <a:lnTo>
                        <a:pt x="116" y="0"/>
                      </a:lnTo>
                      <a:lnTo>
                        <a:pt x="116" y="80"/>
                      </a:lnTo>
                      <a:lnTo>
                        <a:pt x="0" y="80"/>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0" name="Freeform 457"/>
                <p:cNvSpPr>
                  <a:spLocks/>
                </p:cNvSpPr>
                <p:nvPr/>
              </p:nvSpPr>
              <p:spPr bwMode="auto">
                <a:xfrm>
                  <a:off x="1677" y="3237"/>
                  <a:ext cx="165" cy="35"/>
                </a:xfrm>
                <a:custGeom>
                  <a:avLst/>
                  <a:gdLst>
                    <a:gd name="T0" fmla="*/ 0 w 165"/>
                    <a:gd name="T1" fmla="*/ 0 h 35"/>
                    <a:gd name="T2" fmla="*/ 164 w 165"/>
                    <a:gd name="T3" fmla="*/ 0 h 35"/>
                    <a:gd name="T4" fmla="*/ 164 w 165"/>
                    <a:gd name="T5" fmla="*/ 34 h 35"/>
                    <a:gd name="T6" fmla="*/ 0 w 165"/>
                    <a:gd name="T7" fmla="*/ 34 h 35"/>
                    <a:gd name="T8" fmla="*/ 0 w 165"/>
                    <a:gd name="T9" fmla="*/ 0 h 35"/>
                    <a:gd name="T10" fmla="*/ 0 60000 65536"/>
                    <a:gd name="T11" fmla="*/ 0 60000 65536"/>
                    <a:gd name="T12" fmla="*/ 0 60000 65536"/>
                    <a:gd name="T13" fmla="*/ 0 60000 65536"/>
                    <a:gd name="T14" fmla="*/ 0 60000 65536"/>
                    <a:gd name="T15" fmla="*/ 0 w 165"/>
                    <a:gd name="T16" fmla="*/ 0 h 35"/>
                    <a:gd name="T17" fmla="*/ 165 w 165"/>
                    <a:gd name="T18" fmla="*/ 35 h 35"/>
                  </a:gdLst>
                  <a:ahLst/>
                  <a:cxnLst>
                    <a:cxn ang="T10">
                      <a:pos x="T0" y="T1"/>
                    </a:cxn>
                    <a:cxn ang="T11">
                      <a:pos x="T2" y="T3"/>
                    </a:cxn>
                    <a:cxn ang="T12">
                      <a:pos x="T4" y="T5"/>
                    </a:cxn>
                    <a:cxn ang="T13">
                      <a:pos x="T6" y="T7"/>
                    </a:cxn>
                    <a:cxn ang="T14">
                      <a:pos x="T8" y="T9"/>
                    </a:cxn>
                  </a:cxnLst>
                  <a:rect l="T15" t="T16" r="T17" b="T18"/>
                  <a:pathLst>
                    <a:path w="165" h="35">
                      <a:moveTo>
                        <a:pt x="0" y="0"/>
                      </a:moveTo>
                      <a:lnTo>
                        <a:pt x="164" y="0"/>
                      </a:lnTo>
                      <a:lnTo>
                        <a:pt x="164" y="34"/>
                      </a:lnTo>
                      <a:lnTo>
                        <a:pt x="0" y="34"/>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1" name="Freeform 458"/>
                <p:cNvSpPr>
                  <a:spLocks/>
                </p:cNvSpPr>
                <p:nvPr/>
              </p:nvSpPr>
              <p:spPr bwMode="auto">
                <a:xfrm>
                  <a:off x="1711" y="3161"/>
                  <a:ext cx="96" cy="63"/>
                </a:xfrm>
                <a:custGeom>
                  <a:avLst/>
                  <a:gdLst>
                    <a:gd name="T0" fmla="*/ 0 w 96"/>
                    <a:gd name="T1" fmla="*/ 0 h 63"/>
                    <a:gd name="T2" fmla="*/ 95 w 96"/>
                    <a:gd name="T3" fmla="*/ 0 h 63"/>
                    <a:gd name="T4" fmla="*/ 95 w 96"/>
                    <a:gd name="T5" fmla="*/ 62 h 63"/>
                    <a:gd name="T6" fmla="*/ 0 w 96"/>
                    <a:gd name="T7" fmla="*/ 62 h 63"/>
                    <a:gd name="T8" fmla="*/ 0 w 96"/>
                    <a:gd name="T9" fmla="*/ 0 h 63"/>
                    <a:gd name="T10" fmla="*/ 0 60000 65536"/>
                    <a:gd name="T11" fmla="*/ 0 60000 65536"/>
                    <a:gd name="T12" fmla="*/ 0 60000 65536"/>
                    <a:gd name="T13" fmla="*/ 0 60000 65536"/>
                    <a:gd name="T14" fmla="*/ 0 60000 65536"/>
                    <a:gd name="T15" fmla="*/ 0 w 96"/>
                    <a:gd name="T16" fmla="*/ 0 h 63"/>
                    <a:gd name="T17" fmla="*/ 96 w 96"/>
                    <a:gd name="T18" fmla="*/ 63 h 63"/>
                  </a:gdLst>
                  <a:ahLst/>
                  <a:cxnLst>
                    <a:cxn ang="T10">
                      <a:pos x="T0" y="T1"/>
                    </a:cxn>
                    <a:cxn ang="T11">
                      <a:pos x="T2" y="T3"/>
                    </a:cxn>
                    <a:cxn ang="T12">
                      <a:pos x="T4" y="T5"/>
                    </a:cxn>
                    <a:cxn ang="T13">
                      <a:pos x="T6" y="T7"/>
                    </a:cxn>
                    <a:cxn ang="T14">
                      <a:pos x="T8" y="T9"/>
                    </a:cxn>
                  </a:cxnLst>
                  <a:rect l="T15" t="T16" r="T17" b="T18"/>
                  <a:pathLst>
                    <a:path w="96" h="63">
                      <a:moveTo>
                        <a:pt x="0" y="0"/>
                      </a:moveTo>
                      <a:lnTo>
                        <a:pt x="95" y="0"/>
                      </a:lnTo>
                      <a:lnTo>
                        <a:pt x="95" y="62"/>
                      </a:lnTo>
                      <a:lnTo>
                        <a:pt x="0" y="62"/>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 name="Line 459"/>
                <p:cNvSpPr>
                  <a:spLocks noChangeShapeType="1"/>
                </p:cNvSpPr>
                <p:nvPr/>
              </p:nvSpPr>
              <p:spPr bwMode="auto">
                <a:xfrm flipH="1">
                  <a:off x="1789" y="3250"/>
                  <a:ext cx="3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 name="Freeform 460"/>
                <p:cNvSpPr>
                  <a:spLocks/>
                </p:cNvSpPr>
                <p:nvPr/>
              </p:nvSpPr>
              <p:spPr bwMode="auto">
                <a:xfrm>
                  <a:off x="1672" y="3275"/>
                  <a:ext cx="176" cy="17"/>
                </a:xfrm>
                <a:custGeom>
                  <a:avLst/>
                  <a:gdLst>
                    <a:gd name="T0" fmla="*/ 0 w 176"/>
                    <a:gd name="T1" fmla="*/ 16 h 17"/>
                    <a:gd name="T2" fmla="*/ 20 w 176"/>
                    <a:gd name="T3" fmla="*/ 0 h 17"/>
                    <a:gd name="T4" fmla="*/ 153 w 176"/>
                    <a:gd name="T5" fmla="*/ 0 h 17"/>
                    <a:gd name="T6" fmla="*/ 175 w 176"/>
                    <a:gd name="T7" fmla="*/ 16 h 17"/>
                    <a:gd name="T8" fmla="*/ 0 w 176"/>
                    <a:gd name="T9" fmla="*/ 16 h 17"/>
                    <a:gd name="T10" fmla="*/ 0 60000 65536"/>
                    <a:gd name="T11" fmla="*/ 0 60000 65536"/>
                    <a:gd name="T12" fmla="*/ 0 60000 65536"/>
                    <a:gd name="T13" fmla="*/ 0 60000 65536"/>
                    <a:gd name="T14" fmla="*/ 0 60000 65536"/>
                    <a:gd name="T15" fmla="*/ 0 w 176"/>
                    <a:gd name="T16" fmla="*/ 0 h 17"/>
                    <a:gd name="T17" fmla="*/ 176 w 176"/>
                    <a:gd name="T18" fmla="*/ 17 h 17"/>
                  </a:gdLst>
                  <a:ahLst/>
                  <a:cxnLst>
                    <a:cxn ang="T10">
                      <a:pos x="T0" y="T1"/>
                    </a:cxn>
                    <a:cxn ang="T11">
                      <a:pos x="T2" y="T3"/>
                    </a:cxn>
                    <a:cxn ang="T12">
                      <a:pos x="T4" y="T5"/>
                    </a:cxn>
                    <a:cxn ang="T13">
                      <a:pos x="T6" y="T7"/>
                    </a:cxn>
                    <a:cxn ang="T14">
                      <a:pos x="T8" y="T9"/>
                    </a:cxn>
                  </a:cxnLst>
                  <a:rect l="T15" t="T16" r="T17" b="T18"/>
                  <a:pathLst>
                    <a:path w="176" h="17">
                      <a:moveTo>
                        <a:pt x="0" y="16"/>
                      </a:moveTo>
                      <a:lnTo>
                        <a:pt x="20" y="0"/>
                      </a:lnTo>
                      <a:lnTo>
                        <a:pt x="153" y="0"/>
                      </a:lnTo>
                      <a:lnTo>
                        <a:pt x="17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4" name="Freeform 461"/>
                <p:cNvSpPr>
                  <a:spLocks/>
                </p:cNvSpPr>
                <p:nvPr/>
              </p:nvSpPr>
              <p:spPr bwMode="auto">
                <a:xfrm>
                  <a:off x="1672" y="3275"/>
                  <a:ext cx="176" cy="17"/>
                </a:xfrm>
                <a:custGeom>
                  <a:avLst/>
                  <a:gdLst>
                    <a:gd name="T0" fmla="*/ 0 w 176"/>
                    <a:gd name="T1" fmla="*/ 16 h 17"/>
                    <a:gd name="T2" fmla="*/ 20 w 176"/>
                    <a:gd name="T3" fmla="*/ 0 h 17"/>
                    <a:gd name="T4" fmla="*/ 153 w 176"/>
                    <a:gd name="T5" fmla="*/ 0 h 17"/>
                    <a:gd name="T6" fmla="*/ 175 w 176"/>
                    <a:gd name="T7" fmla="*/ 16 h 17"/>
                    <a:gd name="T8" fmla="*/ 0 w 176"/>
                    <a:gd name="T9" fmla="*/ 16 h 17"/>
                    <a:gd name="T10" fmla="*/ 0 60000 65536"/>
                    <a:gd name="T11" fmla="*/ 0 60000 65536"/>
                    <a:gd name="T12" fmla="*/ 0 60000 65536"/>
                    <a:gd name="T13" fmla="*/ 0 60000 65536"/>
                    <a:gd name="T14" fmla="*/ 0 60000 65536"/>
                    <a:gd name="T15" fmla="*/ 0 w 176"/>
                    <a:gd name="T16" fmla="*/ 0 h 17"/>
                    <a:gd name="T17" fmla="*/ 176 w 176"/>
                    <a:gd name="T18" fmla="*/ 17 h 17"/>
                  </a:gdLst>
                  <a:ahLst/>
                  <a:cxnLst>
                    <a:cxn ang="T10">
                      <a:pos x="T0" y="T1"/>
                    </a:cxn>
                    <a:cxn ang="T11">
                      <a:pos x="T2" y="T3"/>
                    </a:cxn>
                    <a:cxn ang="T12">
                      <a:pos x="T4" y="T5"/>
                    </a:cxn>
                    <a:cxn ang="T13">
                      <a:pos x="T6" y="T7"/>
                    </a:cxn>
                    <a:cxn ang="T14">
                      <a:pos x="T8" y="T9"/>
                    </a:cxn>
                  </a:cxnLst>
                  <a:rect l="T15" t="T16" r="T17" b="T18"/>
                  <a:pathLst>
                    <a:path w="176" h="17">
                      <a:moveTo>
                        <a:pt x="0" y="16"/>
                      </a:moveTo>
                      <a:lnTo>
                        <a:pt x="20" y="0"/>
                      </a:lnTo>
                      <a:lnTo>
                        <a:pt x="153" y="0"/>
                      </a:lnTo>
                      <a:lnTo>
                        <a:pt x="175" y="16"/>
                      </a:lnTo>
                      <a:lnTo>
                        <a:pt x="0" y="16"/>
                      </a:lnTo>
                    </a:path>
                  </a:pathLst>
                </a:custGeom>
                <a:solidFill>
                  <a:srgbClr val="B7B79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5" name="Freeform 462"/>
                <p:cNvSpPr>
                  <a:spLocks/>
                </p:cNvSpPr>
                <p:nvPr/>
              </p:nvSpPr>
              <p:spPr bwMode="auto">
                <a:xfrm>
                  <a:off x="1673" y="3291"/>
                  <a:ext cx="173" cy="17"/>
                </a:xfrm>
                <a:custGeom>
                  <a:avLst/>
                  <a:gdLst>
                    <a:gd name="T0" fmla="*/ 0 w 173"/>
                    <a:gd name="T1" fmla="*/ 0 h 17"/>
                    <a:gd name="T2" fmla="*/ 172 w 173"/>
                    <a:gd name="T3" fmla="*/ 0 h 17"/>
                    <a:gd name="T4" fmla="*/ 172 w 173"/>
                    <a:gd name="T5" fmla="*/ 16 h 17"/>
                    <a:gd name="T6" fmla="*/ 0 w 173"/>
                    <a:gd name="T7" fmla="*/ 16 h 17"/>
                    <a:gd name="T8" fmla="*/ 0 w 173"/>
                    <a:gd name="T9" fmla="*/ 0 h 17"/>
                    <a:gd name="T10" fmla="*/ 0 60000 65536"/>
                    <a:gd name="T11" fmla="*/ 0 60000 65536"/>
                    <a:gd name="T12" fmla="*/ 0 60000 65536"/>
                    <a:gd name="T13" fmla="*/ 0 60000 65536"/>
                    <a:gd name="T14" fmla="*/ 0 60000 65536"/>
                    <a:gd name="T15" fmla="*/ 0 w 173"/>
                    <a:gd name="T16" fmla="*/ 0 h 17"/>
                    <a:gd name="T17" fmla="*/ 173 w 173"/>
                    <a:gd name="T18" fmla="*/ 17 h 17"/>
                  </a:gdLst>
                  <a:ahLst/>
                  <a:cxnLst>
                    <a:cxn ang="T10">
                      <a:pos x="T0" y="T1"/>
                    </a:cxn>
                    <a:cxn ang="T11">
                      <a:pos x="T2" y="T3"/>
                    </a:cxn>
                    <a:cxn ang="T12">
                      <a:pos x="T4" y="T5"/>
                    </a:cxn>
                    <a:cxn ang="T13">
                      <a:pos x="T6" y="T7"/>
                    </a:cxn>
                    <a:cxn ang="T14">
                      <a:pos x="T8" y="T9"/>
                    </a:cxn>
                  </a:cxnLst>
                  <a:rect l="T15" t="T16" r="T17" b="T18"/>
                  <a:pathLst>
                    <a:path w="173" h="17">
                      <a:moveTo>
                        <a:pt x="0" y="0"/>
                      </a:moveTo>
                      <a:lnTo>
                        <a:pt x="172" y="0"/>
                      </a:lnTo>
                      <a:lnTo>
                        <a:pt x="172" y="16"/>
                      </a:lnTo>
                      <a:lnTo>
                        <a:pt x="0" y="16"/>
                      </a:lnTo>
                      <a:lnTo>
                        <a:pt x="0" y="0"/>
                      </a:lnTo>
                    </a:path>
                  </a:pathLst>
                </a:custGeom>
                <a:solidFill>
                  <a:srgbClr val="A5A58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58" name="Line 463"/>
            <p:cNvSpPr>
              <a:spLocks noChangeShapeType="1"/>
            </p:cNvSpPr>
            <p:nvPr/>
          </p:nvSpPr>
          <p:spPr bwMode="auto">
            <a:xfrm flipH="1">
              <a:off x="838200" y="5562600"/>
              <a:ext cx="685800" cy="15240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464"/>
            <p:cNvSpPr>
              <a:spLocks noChangeShapeType="1"/>
            </p:cNvSpPr>
            <p:nvPr/>
          </p:nvSpPr>
          <p:spPr bwMode="auto">
            <a:xfrm flipH="1">
              <a:off x="7848600" y="3429000"/>
              <a:ext cx="609600" cy="685800"/>
            </a:xfrm>
            <a:prstGeom prst="line">
              <a:avLst/>
            </a:prstGeom>
            <a:noFill/>
            <a:ln w="76200">
              <a:solidFill>
                <a:srgbClr val="FF0000"/>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Text Box 465"/>
            <p:cNvSpPr txBox="1">
              <a:spLocks noChangeArrowheads="1"/>
            </p:cNvSpPr>
            <p:nvPr/>
          </p:nvSpPr>
          <p:spPr bwMode="auto">
            <a:xfrm>
              <a:off x="304800" y="6019801"/>
              <a:ext cx="8944503" cy="59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r>
                <a:rPr lang="en-US" altLang="zh-TW" sz="1400">
                  <a:latin typeface="Tahoma" pitchFamily="34" charset="0"/>
                  <a:ea typeface="新細明體" pitchFamily="18" charset="-120"/>
                </a:rPr>
                <a:t>u0123a.dorm.ccu.edu.tw</a:t>
              </a:r>
            </a:p>
          </p:txBody>
        </p:sp>
        <p:sp>
          <p:nvSpPr>
            <p:cNvPr id="61" name="Text Box 466"/>
            <p:cNvSpPr txBox="1">
              <a:spLocks noChangeArrowheads="1"/>
            </p:cNvSpPr>
            <p:nvPr/>
          </p:nvSpPr>
          <p:spPr bwMode="auto">
            <a:xfrm>
              <a:off x="7280274" y="2819400"/>
              <a:ext cx="6252224" cy="59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ea typeface="微軟正黑體" pitchFamily="34" charset="-120"/>
                </a:defRPr>
              </a:lvl9pPr>
            </a:lstStyle>
            <a:p>
              <a:pPr eaLnBrk="1" hangingPunct="1">
                <a:spcBef>
                  <a:spcPct val="0"/>
                </a:spcBef>
                <a:buClrTx/>
                <a:buSzTx/>
                <a:buFontTx/>
                <a:buNone/>
              </a:pPr>
              <a:r>
                <a:rPr lang="en-US" altLang="zh-TW" sz="1400">
                  <a:latin typeface="Tahoma" pitchFamily="34" charset="0"/>
                  <a:ea typeface="新細明體" pitchFamily="18" charset="-120"/>
                </a:rPr>
                <a:t>www.yahoo.com</a:t>
              </a:r>
            </a:p>
          </p:txBody>
        </p:sp>
        <p:sp>
          <p:nvSpPr>
            <p:cNvPr id="62" name="Line 467"/>
            <p:cNvSpPr>
              <a:spLocks noChangeShapeType="1"/>
            </p:cNvSpPr>
            <p:nvPr/>
          </p:nvSpPr>
          <p:spPr bwMode="auto">
            <a:xfrm>
              <a:off x="5181600" y="5257800"/>
              <a:ext cx="76200" cy="533400"/>
            </a:xfrm>
            <a:prstGeom prst="line">
              <a:avLst/>
            </a:prstGeom>
            <a:noFill/>
            <a:ln w="28575">
              <a:solidFill>
                <a:srgbClr val="0000FF"/>
              </a:solidFill>
              <a:round/>
              <a:headEnd type="none" w="sm" len="med"/>
              <a:tailEnd type="none" w="sm"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文字方塊 1"/>
          <p:cNvSpPr txBox="1"/>
          <p:nvPr/>
        </p:nvSpPr>
        <p:spPr>
          <a:xfrm>
            <a:off x="4978215" y="3236979"/>
            <a:ext cx="3121857" cy="1446550"/>
          </a:xfrm>
          <a:prstGeom prst="rect">
            <a:avLst/>
          </a:prstGeom>
          <a:noFill/>
        </p:spPr>
        <p:txBody>
          <a:bodyPr wrap="square" rtlCol="0">
            <a:spAutoFit/>
          </a:bodyPr>
          <a:lstStyle/>
          <a:p>
            <a:r>
              <a:rPr lang="zh-TW" altLang="en-US" sz="1100"/>
              <a:t>連結導向</a:t>
            </a:r>
            <a:r>
              <a:rPr lang="en-US" altLang="zh-TW" sz="1100"/>
              <a:t>(Connection-oriented)</a:t>
            </a:r>
          </a:p>
          <a:p>
            <a:r>
              <a:rPr lang="en-US" altLang="zh-TW" sz="1100"/>
              <a:t> </a:t>
            </a:r>
            <a:r>
              <a:rPr lang="zh-TW" altLang="en-US" sz="1100"/>
              <a:t>在發送資料前會建立一個連結，並使用錯誤檢查等方式確保資料能夠正確無誤的傳送，如果發生錯誤會自動嘗試重傳資料</a:t>
            </a:r>
          </a:p>
          <a:p>
            <a:r>
              <a:rPr lang="zh-TW" altLang="en-US" sz="1100"/>
              <a:t> 電話是一種連結導向的通訊方式，使用者必須先確定電話號碼，然後撥電話，若是無人接聽則無法建立連結，若是接聽則發話與受話端可藉由交談來確認資料正確傳遞</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IP characteristics</a:t>
            </a:r>
          </a:p>
        </p:txBody>
      </p:sp>
      <p:sp>
        <p:nvSpPr>
          <p:cNvPr id="103" name="Shape 103"/>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marL="457200" lvl="0" indent="-228600" rtl="0">
              <a:spcBef>
                <a:spcPts val="0"/>
              </a:spcBef>
            </a:pPr>
            <a:r>
              <a:rPr lang="en"/>
              <a:t>Connectionless protocol</a:t>
            </a:r>
          </a:p>
          <a:p>
            <a:pPr lvl="0">
              <a:spcBef>
                <a:spcPts val="0"/>
              </a:spcBef>
              <a:buNone/>
            </a:pPr>
            <a:endParaRPr/>
          </a:p>
          <a:p>
            <a:pPr marL="457200" lvl="0" indent="-228600">
              <a:spcBef>
                <a:spcPts val="0"/>
              </a:spcBef>
            </a:pPr>
            <a:r>
              <a:rPr lang="en"/>
              <a:t>Unreliable protocol</a:t>
            </a:r>
          </a:p>
          <a:p>
            <a:pPr marL="914400" lvl="1" indent="-342900">
              <a:spcBef>
                <a:spcPts val="0"/>
              </a:spcBef>
              <a:buClr>
                <a:srgbClr val="000000"/>
              </a:buClr>
              <a:buSzPct val="100000"/>
            </a:pPr>
            <a:r>
              <a:rPr lang="en" sz="1800">
                <a:solidFill>
                  <a:srgbClr val="000000"/>
                </a:solidFill>
              </a:rPr>
              <a:t>Cannot tell if packets were lost or out of order</a:t>
            </a:r>
          </a:p>
          <a:p>
            <a:pPr lvl="0">
              <a:spcBef>
                <a:spcPts val="0"/>
              </a:spcBef>
              <a:buNone/>
            </a:pPr>
            <a:endParaRPr>
              <a:solidFill>
                <a:srgbClr val="000000"/>
              </a:solidFill>
            </a:endParaRPr>
          </a:p>
        </p:txBody>
      </p:sp>
      <p:sp>
        <p:nvSpPr>
          <p:cNvPr id="104" name="Shape 10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
        <p:nvSpPr>
          <p:cNvPr id="2" name="文字方塊 1"/>
          <p:cNvSpPr txBox="1"/>
          <p:nvPr/>
        </p:nvSpPr>
        <p:spPr>
          <a:xfrm>
            <a:off x="3839076" y="740702"/>
            <a:ext cx="4045293" cy="1615827"/>
          </a:xfrm>
          <a:prstGeom prst="rect">
            <a:avLst/>
          </a:prstGeom>
          <a:noFill/>
        </p:spPr>
        <p:txBody>
          <a:bodyPr wrap="square" rtlCol="0">
            <a:spAutoFit/>
          </a:bodyPr>
          <a:lstStyle/>
          <a:p>
            <a:r>
              <a:rPr lang="zh-TW" altLang="en-US" sz="1100"/>
              <a:t>無連結導向</a:t>
            </a:r>
            <a:r>
              <a:rPr lang="en-US" altLang="zh-TW" sz="1100"/>
              <a:t>(Connectionless-oriented)</a:t>
            </a:r>
          </a:p>
          <a:p>
            <a:r>
              <a:rPr lang="en-US" altLang="zh-TW" sz="1100"/>
              <a:t> </a:t>
            </a:r>
            <a:r>
              <a:rPr lang="zh-TW" altLang="en-US" sz="1100"/>
              <a:t>在資料傳送前，並不透過事先的連線協調及建立連線才傳送資料；在資料送達對方時亦不送回確認資訊，所以效率較高，但錯誤率相對也較高 廣告郵件是一種無連結傳送，廠商將廣告傳單加上地址交由郵局寄送，但不能確定地址與收件人是否正確，也不能確定收件人是否能正確收到資料。</a:t>
            </a:r>
          </a:p>
          <a:p>
            <a:r>
              <a:rPr lang="zh-TW" altLang="en-US" sz="1100"/>
              <a:t> 無連結傳送也可用來建立連結導向的傳送，在上面廣告郵件的例子中，可使用回函的方式來確認消費者是否接收到廣告郵件</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593367"/>
            <a:ext cx="8520600" cy="943200"/>
          </a:xfrm>
          <a:prstGeom prst="rect">
            <a:avLst/>
          </a:prstGeom>
        </p:spPr>
        <p:txBody>
          <a:bodyPr lIns="91425" tIns="91425" rIns="91425" bIns="91425" anchor="t" anchorCtr="0">
            <a:noAutofit/>
          </a:bodyPr>
          <a:lstStyle/>
          <a:p>
            <a:pPr lvl="0">
              <a:spcBef>
                <a:spcPts val="0"/>
              </a:spcBef>
              <a:buNone/>
            </a:pPr>
            <a:r>
              <a:rPr lang="en"/>
              <a:t>TCP/IP key features</a:t>
            </a:r>
          </a:p>
        </p:txBody>
      </p:sp>
      <p:sp>
        <p:nvSpPr>
          <p:cNvPr id="110" name="Shape 110"/>
          <p:cNvSpPr txBox="1">
            <a:spLocks noGrp="1"/>
          </p:cNvSpPr>
          <p:nvPr>
            <p:ph type="body" idx="1"/>
          </p:nvPr>
        </p:nvSpPr>
        <p:spPr>
          <a:xfrm>
            <a:off x="311700" y="1688433"/>
            <a:ext cx="8520600" cy="4403600"/>
          </a:xfrm>
          <a:prstGeom prst="rect">
            <a:avLst/>
          </a:prstGeom>
        </p:spPr>
        <p:txBody>
          <a:bodyPr lIns="91425" tIns="91425" rIns="91425" bIns="91425" anchor="t" anchorCtr="0">
            <a:noAutofit/>
          </a:bodyPr>
          <a:lstStyle/>
          <a:p>
            <a:pPr marL="457200" lvl="0" indent="-228600">
              <a:lnSpc>
                <a:spcPct val="200000"/>
              </a:lnSpc>
              <a:spcBef>
                <a:spcPts val="0"/>
              </a:spcBef>
            </a:pPr>
            <a:r>
              <a:rPr lang="en"/>
              <a:t>Logical addressing</a:t>
            </a:r>
          </a:p>
          <a:p>
            <a:pPr marL="457200" lvl="0" indent="-228600">
              <a:lnSpc>
                <a:spcPct val="200000"/>
              </a:lnSpc>
              <a:spcBef>
                <a:spcPts val="0"/>
              </a:spcBef>
            </a:pPr>
            <a:r>
              <a:rPr lang="en"/>
              <a:t>Routability</a:t>
            </a:r>
          </a:p>
          <a:p>
            <a:pPr marL="457200" lvl="0" indent="-228600">
              <a:lnSpc>
                <a:spcPct val="200000"/>
              </a:lnSpc>
              <a:spcBef>
                <a:spcPts val="0"/>
              </a:spcBef>
            </a:pPr>
            <a:r>
              <a:rPr lang="en"/>
              <a:t>Name resolution</a:t>
            </a:r>
          </a:p>
          <a:p>
            <a:pPr marL="457200" lvl="0" indent="-228600" rtl="0">
              <a:lnSpc>
                <a:spcPct val="200000"/>
              </a:lnSpc>
              <a:spcBef>
                <a:spcPts val="0"/>
              </a:spcBef>
            </a:pPr>
            <a:r>
              <a:rPr lang="en"/>
              <a:t>Multiplexing</a:t>
            </a:r>
          </a:p>
          <a:p>
            <a:pPr marL="457200" lvl="0" indent="-228600">
              <a:lnSpc>
                <a:spcPct val="200000"/>
              </a:lnSpc>
              <a:spcBef>
                <a:spcPts val="0"/>
              </a:spcBef>
            </a:pPr>
            <a:r>
              <a:rPr lang="en"/>
              <a:t>Interoperability</a:t>
            </a:r>
          </a:p>
        </p:txBody>
      </p:sp>
      <p:sp>
        <p:nvSpPr>
          <p:cNvPr id="111" name="Shape 11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1702</Words>
  <Application>Microsoft Office PowerPoint</Application>
  <PresentationFormat>如螢幕大小 (4:3)</PresentationFormat>
  <Paragraphs>179</Paragraphs>
  <Slides>27</Slides>
  <Notes>23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Open Sans</vt:lpstr>
      <vt:lpstr>PT Sans Narrow</vt:lpstr>
      <vt:lpstr>Times New Roman</vt:lpstr>
      <vt:lpstr>微軟正黑體</vt:lpstr>
      <vt:lpstr>Arial</vt:lpstr>
      <vt:lpstr>Tahoma</vt:lpstr>
      <vt:lpstr>Comic Sans MS</vt:lpstr>
      <vt:lpstr>新細明體</vt:lpstr>
      <vt:lpstr>tropic</vt:lpstr>
      <vt:lpstr>TCP/IP</vt:lpstr>
      <vt:lpstr>PowerPoint 簡報</vt:lpstr>
      <vt:lpstr>What is a network protocol</vt:lpstr>
      <vt:lpstr>Connectionless/Stateless Protocols</vt:lpstr>
      <vt:lpstr>TCP/IP protocol family</vt:lpstr>
      <vt:lpstr>TCP/IP </vt:lpstr>
      <vt:lpstr>TCP characteristics</vt:lpstr>
      <vt:lpstr>IP characteristics</vt:lpstr>
      <vt:lpstr>TCP/IP key features</vt:lpstr>
      <vt:lpstr>PowerPoint 簡報</vt:lpstr>
      <vt:lpstr>PowerPoint 簡報</vt:lpstr>
      <vt:lpstr>TCP packet header</vt:lpstr>
      <vt:lpstr>IP packet header</vt:lpstr>
      <vt:lpstr>What is a port..</vt:lpstr>
      <vt:lpstr>TCP/IP layered architecture</vt:lpstr>
      <vt:lpstr>PowerPoint 簡報</vt:lpstr>
      <vt:lpstr>Network interface layer</vt:lpstr>
      <vt:lpstr>Internet layer</vt:lpstr>
      <vt:lpstr>PowerPoint 簡報</vt:lpstr>
      <vt:lpstr>Transport layer</vt:lpstr>
      <vt:lpstr>Application layer</vt:lpstr>
      <vt:lpstr>TCP/IP protocol Suite</vt:lpstr>
      <vt:lpstr>IP routers</vt:lpstr>
      <vt:lpstr>IP Addresses</vt:lpstr>
      <vt:lpstr>Domain names</vt:lpstr>
      <vt:lpstr>TCP communication</vt:lpstr>
      <vt:lpstr>3 way handshake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TCP/IP</dc:title>
  <cp:lastModifiedBy>Windows 使用者</cp:lastModifiedBy>
  <cp:revision>9</cp:revision>
  <cp:lastPrinted>2019-09-25T08:22:47Z</cp:lastPrinted>
  <dcterms:modified xsi:type="dcterms:W3CDTF">2019-09-25T08:24:41Z</dcterms:modified>
</cp:coreProperties>
</file>